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275" r:id="rId2"/>
    <p:sldId id="755" r:id="rId3"/>
    <p:sldId id="681" r:id="rId4"/>
    <p:sldId id="764" r:id="rId5"/>
    <p:sldId id="762" r:id="rId6"/>
    <p:sldId id="757" r:id="rId7"/>
    <p:sldId id="754" r:id="rId8"/>
    <p:sldId id="758" r:id="rId9"/>
    <p:sldId id="711" r:id="rId10"/>
    <p:sldId id="753" r:id="rId11"/>
    <p:sldId id="765" r:id="rId12"/>
    <p:sldId id="766" r:id="rId13"/>
    <p:sldId id="767" r:id="rId14"/>
    <p:sldId id="769" r:id="rId15"/>
  </p:sldIdLst>
  <p:sldSz cx="9144000" cy="6858000" type="screen4x3"/>
  <p:notesSz cx="6864350" cy="9996488"/>
  <p:custDataLst>
    <p:tags r:id="rId18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šnjak Iva" initials="BI" lastIdx="2" clrIdx="0"/>
  <p:cmAuthor id="1" name="Pašiček Ana" initials="PA" lastIdx="1" clrIdx="1"/>
  <p:cmAuthor id="2" name="Perutka Fabijanić Koraljka" initials="PFK" lastIdx="6" clrIdx="2">
    <p:extLst>
      <p:ext uri="{19B8F6BF-5375-455C-9EA6-DF929625EA0E}">
        <p15:presenceInfo xmlns:p15="http://schemas.microsoft.com/office/powerpoint/2012/main" userId="S-1-5-21-787118029-351101504-1264475144-1091" providerId="AD"/>
      </p:ext>
    </p:extLst>
  </p:cmAuthor>
  <p:cmAuthor id="3" name="Danijela Maršić Peica" initials="DMP" lastIdx="12" clrIdx="3">
    <p:extLst>
      <p:ext uri="{19B8F6BF-5375-455C-9EA6-DF929625EA0E}">
        <p15:presenceInfo xmlns:p15="http://schemas.microsoft.com/office/powerpoint/2012/main" userId="S-1-5-21-787118029-351101504-1264475144-9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 autoAdjust="0"/>
    <p:restoredTop sz="95501" autoAdjust="0"/>
  </p:normalViewPr>
  <p:slideViewPr>
    <p:cSldViewPr>
      <p:cViewPr varScale="1">
        <p:scale>
          <a:sx n="84" d="100"/>
          <a:sy n="84" d="100"/>
        </p:scale>
        <p:origin x="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6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6814560788839"/>
          <c:y val="0.20195063047552375"/>
          <c:w val="0.52086347070100281"/>
          <c:h val="0.610667477266091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Prodaja</c:v>
                </c:pt>
              </c:strCache>
            </c:strRef>
          </c:tx>
          <c:dLbls>
            <c:dLbl>
              <c:idx val="0"/>
              <c:layout>
                <c:manualLayout>
                  <c:x val="-8.681863052112572E-2"/>
                  <c:y val="-0.230062965044415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276773591784142"/>
                      <c:h val="0.186993037867496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8058751047863404E-2"/>
                  <c:y val="-5.35030151266083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865488430578422"/>
                      <c:h val="0.1826592936422409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3734880805243252E-2"/>
                  <c:y val="-2.14012060506433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839803338198911"/>
                      <c:h val="0.1933598966675625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722747869845585E-2"/>
                  <c:y val="-9.15402886129575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GOSPODARSTVO</c:v>
                </c:pt>
                <c:pt idx="1">
                  <c:v>IZVOZ I TURIZAM</c:v>
                </c:pt>
                <c:pt idx="2">
                  <c:v>INFRASTRUKTURA</c:v>
                </c:pt>
                <c:pt idx="3">
                  <c:v>MSP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0.13</c:v>
                </c:pt>
                <c:pt idx="2">
                  <c:v>0.02</c:v>
                </c:pt>
                <c:pt idx="3">
                  <c:v>0.46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5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28250775965019"/>
          <c:y val="0.17769930296540451"/>
          <c:w val="0.50943498448069946"/>
          <c:h val="0.61414293884388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112792471223255"/>
                      <c:h val="0.233499310692798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742078340562474"/>
                  <c:y val="-1.96437687563336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6278917241518619"/>
                      <c:h val="0.1786499951173665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0589183712393399E-3"/>
                  <c:y val="5.377275711838161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70315377209195"/>
                      <c:h val="0.1725272643720339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5246323158227763E-2"/>
                  <c:y val="1.6479783328480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707457301379302E-2"/>
                  <c:y val="-3.6255523322656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GOSPODARSTVO</c:v>
                </c:pt>
                <c:pt idx="1">
                  <c:v>IZVOZ I TURIZAM</c:v>
                </c:pt>
                <c:pt idx="2">
                  <c:v>INFRASTRUKTURA</c:v>
                </c:pt>
                <c:pt idx="3">
                  <c:v>MSP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0.42</c:v>
                </c:pt>
                <c:pt idx="2">
                  <c:v>0.12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85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74-4F4C-803D-A83F8E2FF4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74-4F4C-803D-A83F8E2FF4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74-4F4C-803D-A83F8E2FF4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74-4F4C-803D-A83F8E2FF4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74-4F4C-803D-A83F8E2FF4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574-4F4C-803D-A83F8E2FF4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574-4F4C-803D-A83F8E2FF4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574-4F4C-803D-A83F8E2FF4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574-4F4C-803D-A83F8E2FF422}"/>
              </c:ext>
            </c:extLst>
          </c:dPt>
          <c:dLbls>
            <c:dLbl>
              <c:idx val="4"/>
              <c:layout>
                <c:manualLayout>
                  <c:x val="6.5972472336581394E-3"/>
                  <c:y val="-3.02725963876290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574-4F4C-803D-A83F8E2FF4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izvješće!$K$48:$K$56</c:f>
              <c:strCache>
                <c:ptCount val="9"/>
                <c:pt idx="0">
                  <c:v>Ostalo</c:v>
                </c:pt>
                <c:pt idx="1">
                  <c:v>BOSNA I HERCEGOVINA</c:v>
                </c:pt>
                <c:pt idx="2">
                  <c:v>ALŽIR</c:v>
                </c:pt>
                <c:pt idx="3">
                  <c:v>ARMENIJA</c:v>
                </c:pt>
                <c:pt idx="4">
                  <c:v>KOSOVO</c:v>
                </c:pt>
                <c:pt idx="5">
                  <c:v>RUSKA FEDERACIJA</c:v>
                </c:pt>
                <c:pt idx="6">
                  <c:v>MONAKO</c:v>
                </c:pt>
                <c:pt idx="7">
                  <c:v>ALBANIJA</c:v>
                </c:pt>
                <c:pt idx="8">
                  <c:v>HRVATSKA</c:v>
                </c:pt>
              </c:strCache>
            </c:strRef>
          </c:cat>
          <c:val>
            <c:numRef>
              <c:f>izvješće!$L$48:$L$56</c:f>
              <c:numCache>
                <c:formatCode>#,##0</c:formatCode>
                <c:ptCount val="9"/>
                <c:pt idx="0" formatCode="General">
                  <c:v>361438945.87480998</c:v>
                </c:pt>
                <c:pt idx="1">
                  <c:v>73415367.924619228</c:v>
                </c:pt>
                <c:pt idx="2">
                  <c:v>85110432.684432894</c:v>
                </c:pt>
                <c:pt idx="3">
                  <c:v>86381954.500883996</c:v>
                </c:pt>
                <c:pt idx="4">
                  <c:v>90430289.414447039</c:v>
                </c:pt>
                <c:pt idx="5">
                  <c:v>96728192</c:v>
                </c:pt>
                <c:pt idx="6">
                  <c:v>193964005.63368264</c:v>
                </c:pt>
                <c:pt idx="7">
                  <c:v>264635911.80500001</c:v>
                </c:pt>
                <c:pt idx="8">
                  <c:v>409925723.22193408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574-4F4C-803D-A83F8E2FF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EEBCB-FB01-4239-B94B-736A588C20EA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33F54F8-51ED-498D-A47D-F2DAB244A411}">
      <dgm:prSet custT="1"/>
      <dgm:spPr/>
      <dgm:t>
        <a:bodyPr anchor="ctr"/>
        <a:lstStyle/>
        <a:p>
          <a:pPr rtl="0"/>
          <a:r>
            <a:rPr lang="hr-HR" sz="1400" b="1" dirty="0" smtClean="0"/>
            <a:t>Posebna financijska institucija osnovana 1992. godine</a:t>
          </a:r>
          <a:r>
            <a:rPr lang="hr-HR" sz="1400" dirty="0" smtClean="0"/>
            <a:t> u 100%-</a:t>
          </a:r>
          <a:r>
            <a:rPr lang="hr-HR" sz="1400" dirty="0" err="1" smtClean="0"/>
            <a:t>tnom</a:t>
          </a:r>
          <a:r>
            <a:rPr lang="hr-HR" sz="1400" dirty="0" smtClean="0"/>
            <a:t> vlasništvu Republike Hrvatske, čiji je glavni cilj </a:t>
          </a:r>
          <a:r>
            <a:rPr lang="hr-HR" sz="1400" b="1" dirty="0" smtClean="0"/>
            <a:t>poticanje razvoja hrvatskog gospodarstva</a:t>
          </a:r>
          <a:endParaRPr lang="hr-HR" sz="1400" b="1" dirty="0"/>
        </a:p>
      </dgm:t>
    </dgm:pt>
    <dgm:pt modelId="{77B341CD-19EB-45D3-A19E-611DB6B7901E}" type="parTrans" cxnId="{5BC9D149-9D4E-4B70-A773-A12034417F60}">
      <dgm:prSet/>
      <dgm:spPr/>
      <dgm:t>
        <a:bodyPr/>
        <a:lstStyle/>
        <a:p>
          <a:endParaRPr lang="hr-HR"/>
        </a:p>
      </dgm:t>
    </dgm:pt>
    <dgm:pt modelId="{8108C912-4378-4196-BF5C-0F8983D2CA2F}" type="sibTrans" cxnId="{5BC9D149-9D4E-4B70-A773-A12034417F6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endParaRPr lang="hr-HR"/>
        </a:p>
      </dgm:t>
    </dgm:pt>
    <dgm:pt modelId="{E76A5989-471B-4C37-909D-140F6013BC99}">
      <dgm:prSet custT="1"/>
      <dgm:spPr/>
      <dgm:t>
        <a:bodyPr anchor="ctr"/>
        <a:lstStyle/>
        <a:p>
          <a:pPr algn="ctr" rtl="0"/>
          <a:r>
            <a:rPr lang="hr-HR" sz="1400" b="1" dirty="0" smtClean="0"/>
            <a:t>Objedinjuje 3 funkcije </a:t>
          </a:r>
          <a:r>
            <a:rPr lang="hr-HR" sz="1400" dirty="0" smtClean="0"/>
            <a:t>u  jednoj instituciji</a:t>
          </a:r>
          <a:r>
            <a:rPr lang="en-US" sz="1400" dirty="0" smtClean="0"/>
            <a:t>:</a:t>
          </a:r>
          <a:endParaRPr lang="hr-HR" sz="1400" dirty="0" smtClean="0"/>
        </a:p>
      </dgm:t>
    </dgm:pt>
    <dgm:pt modelId="{30F44A14-A97D-4A09-96D1-C678B10CCDF4}" type="parTrans" cxnId="{A8756AEE-78A8-46C0-81B2-BEBC6952514C}">
      <dgm:prSet/>
      <dgm:spPr/>
      <dgm:t>
        <a:bodyPr/>
        <a:lstStyle/>
        <a:p>
          <a:endParaRPr lang="hr-HR"/>
        </a:p>
      </dgm:t>
    </dgm:pt>
    <dgm:pt modelId="{D2579DC3-B23F-4430-97B0-C5A7BD0F1B8C}" type="sibTrans" cxnId="{A8756AEE-78A8-46C0-81B2-BEBC6952514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endParaRPr lang="hr-HR"/>
        </a:p>
      </dgm:t>
    </dgm:pt>
    <dgm:pt modelId="{0288D3F9-691C-4F9C-833A-F2B56F1D0B69}">
      <dgm:prSet custT="1"/>
      <dgm:spPr/>
      <dgm:t>
        <a:bodyPr anchor="ctr"/>
        <a:lstStyle/>
        <a:p>
          <a:pPr marL="360363" indent="-87313" algn="l" rtl="0"/>
          <a:r>
            <a:rPr lang="hr-HR" sz="1400" b="1" i="1" dirty="0" smtClean="0"/>
            <a:t>Izvozna banka</a:t>
          </a:r>
          <a:endParaRPr lang="hr-HR" sz="1400" b="1" dirty="0"/>
        </a:p>
      </dgm:t>
    </dgm:pt>
    <dgm:pt modelId="{831D3DF6-7595-42FF-AF37-DFE69BD163E6}" type="parTrans" cxnId="{79970A0F-046B-43C6-A01F-EAAE1FD52E93}">
      <dgm:prSet/>
      <dgm:spPr/>
      <dgm:t>
        <a:bodyPr/>
        <a:lstStyle/>
        <a:p>
          <a:endParaRPr lang="hr-HR"/>
        </a:p>
      </dgm:t>
    </dgm:pt>
    <dgm:pt modelId="{2BAB064F-E923-4D2F-9B72-9F4C73230A42}" type="sibTrans" cxnId="{79970A0F-046B-43C6-A01F-EAAE1FD52E93}">
      <dgm:prSet/>
      <dgm:spPr/>
      <dgm:t>
        <a:bodyPr/>
        <a:lstStyle/>
        <a:p>
          <a:endParaRPr lang="hr-HR"/>
        </a:p>
      </dgm:t>
    </dgm:pt>
    <dgm:pt modelId="{5C7801EA-62C2-4C6A-B4D6-6A7D17F86CF5}">
      <dgm:prSet custT="1"/>
      <dgm:spPr/>
      <dgm:t>
        <a:bodyPr anchor="ctr"/>
        <a:lstStyle/>
        <a:p>
          <a:pPr marL="360363" indent="-87313" algn="l" rtl="0"/>
          <a:r>
            <a:rPr lang="hr-HR" sz="1400" b="1" i="1" dirty="0" smtClean="0"/>
            <a:t>Institucija za izvozno kreditno osiguranje</a:t>
          </a:r>
          <a:endParaRPr lang="hr-HR" sz="1400" b="1" dirty="0"/>
        </a:p>
      </dgm:t>
    </dgm:pt>
    <dgm:pt modelId="{7752F0FF-01D9-47C0-A283-50A97953248B}" type="parTrans" cxnId="{F0CB3C6F-DA49-4CB5-900D-5A4B3E545C3D}">
      <dgm:prSet/>
      <dgm:spPr/>
      <dgm:t>
        <a:bodyPr/>
        <a:lstStyle/>
        <a:p>
          <a:endParaRPr lang="hr-HR"/>
        </a:p>
      </dgm:t>
    </dgm:pt>
    <dgm:pt modelId="{C2616D0A-4291-431B-9AD2-EA94B584FA80}" type="sibTrans" cxnId="{F0CB3C6F-DA49-4CB5-900D-5A4B3E545C3D}">
      <dgm:prSet/>
      <dgm:spPr/>
      <dgm:t>
        <a:bodyPr/>
        <a:lstStyle/>
        <a:p>
          <a:endParaRPr lang="hr-HR"/>
        </a:p>
      </dgm:t>
    </dgm:pt>
    <dgm:pt modelId="{95408200-F9C8-42DF-A153-AE020118E020}">
      <dgm:prSet custT="1"/>
      <dgm:spPr/>
      <dgm:t>
        <a:bodyPr anchor="t"/>
        <a:lstStyle/>
        <a:p>
          <a:pPr algn="ctr" rtl="0"/>
          <a:endParaRPr lang="hr-HR" sz="1400" b="1" dirty="0" smtClean="0"/>
        </a:p>
        <a:p>
          <a:pPr algn="ctr" rtl="0"/>
          <a:r>
            <a:rPr lang="hr-HR" sz="1400" b="1" dirty="0" smtClean="0"/>
            <a:t>Glavne aktivnosti</a:t>
          </a:r>
          <a:r>
            <a:rPr lang="en-US" sz="1400" b="1" smtClean="0"/>
            <a:t>: </a:t>
          </a:r>
          <a:endParaRPr lang="hr-HR" sz="1400" dirty="0"/>
        </a:p>
      </dgm:t>
    </dgm:pt>
    <dgm:pt modelId="{3CFD1432-73A3-4DDD-BEF8-7E54642A29F7}" type="parTrans" cxnId="{06DF8B39-7098-40B6-8CD1-C3D5677397E0}">
      <dgm:prSet/>
      <dgm:spPr/>
      <dgm:t>
        <a:bodyPr/>
        <a:lstStyle/>
        <a:p>
          <a:endParaRPr lang="hr-HR"/>
        </a:p>
      </dgm:t>
    </dgm:pt>
    <dgm:pt modelId="{AA524FB5-BB7B-4F93-80C0-2F406E085743}" type="sibTrans" cxnId="{06DF8B39-7098-40B6-8CD1-C3D5677397E0}">
      <dgm:prSet/>
      <dgm:spPr/>
      <dgm:t>
        <a:bodyPr/>
        <a:lstStyle/>
        <a:p>
          <a:endParaRPr lang="hr-HR"/>
        </a:p>
      </dgm:t>
    </dgm:pt>
    <dgm:pt modelId="{5B14A451-0F98-4010-B6F7-7FA8AACB45D6}">
      <dgm:prSet custT="1"/>
      <dgm:spPr/>
      <dgm:t>
        <a:bodyPr anchor="t"/>
        <a:lstStyle/>
        <a:p>
          <a:pPr marL="360363" indent="0" algn="l" rtl="0"/>
          <a:r>
            <a:rPr lang="hr-HR" sz="1400" b="1" i="1" dirty="0" smtClean="0"/>
            <a:t>Kreditiranje </a:t>
          </a:r>
          <a:endParaRPr lang="hr-HR" sz="1400" b="1" dirty="0"/>
        </a:p>
      </dgm:t>
    </dgm:pt>
    <dgm:pt modelId="{C312A679-E278-4EED-A021-F7FA42628D5E}" type="parTrans" cxnId="{3BAE257D-0FF9-4755-AAD9-5208767F9F5A}">
      <dgm:prSet/>
      <dgm:spPr/>
      <dgm:t>
        <a:bodyPr/>
        <a:lstStyle/>
        <a:p>
          <a:endParaRPr lang="hr-HR"/>
        </a:p>
      </dgm:t>
    </dgm:pt>
    <dgm:pt modelId="{709D8C06-87C9-49B8-AC96-6B17964A0819}" type="sibTrans" cxnId="{3BAE257D-0FF9-4755-AAD9-5208767F9F5A}">
      <dgm:prSet/>
      <dgm:spPr/>
      <dgm:t>
        <a:bodyPr/>
        <a:lstStyle/>
        <a:p>
          <a:endParaRPr lang="hr-HR"/>
        </a:p>
      </dgm:t>
    </dgm:pt>
    <dgm:pt modelId="{E8393495-80CB-4F87-8FC9-EE78B251DCEF}">
      <dgm:prSet custT="1"/>
      <dgm:spPr/>
      <dgm:t>
        <a:bodyPr anchor="t"/>
        <a:lstStyle/>
        <a:p>
          <a:pPr marL="360363" indent="0" algn="l" rtl="0"/>
          <a:r>
            <a:rPr lang="hr-HR" sz="1400" b="1" i="1" dirty="0" smtClean="0"/>
            <a:t>Osiguranje izvoza</a:t>
          </a:r>
          <a:endParaRPr lang="hr-HR" sz="1400" b="1" dirty="0"/>
        </a:p>
      </dgm:t>
    </dgm:pt>
    <dgm:pt modelId="{903A08DB-7464-4C9F-84B2-FE33B6BBDD96}" type="parTrans" cxnId="{730C693E-D9D6-4F7C-8CC8-4DB93EBFDE88}">
      <dgm:prSet/>
      <dgm:spPr/>
      <dgm:t>
        <a:bodyPr/>
        <a:lstStyle/>
        <a:p>
          <a:endParaRPr lang="hr-HR"/>
        </a:p>
      </dgm:t>
    </dgm:pt>
    <dgm:pt modelId="{B73B0176-EF13-4B15-8D68-14768CBEDAE1}" type="sibTrans" cxnId="{730C693E-D9D6-4F7C-8CC8-4DB93EBFDE88}">
      <dgm:prSet/>
      <dgm:spPr/>
      <dgm:t>
        <a:bodyPr/>
        <a:lstStyle/>
        <a:p>
          <a:endParaRPr lang="hr-HR"/>
        </a:p>
      </dgm:t>
    </dgm:pt>
    <dgm:pt modelId="{261A69E6-C272-47CF-83EC-74F103C68F16}">
      <dgm:prSet custT="1"/>
      <dgm:spPr/>
      <dgm:t>
        <a:bodyPr anchor="t"/>
        <a:lstStyle/>
        <a:p>
          <a:pPr marL="360363" indent="0" algn="l" rtl="0"/>
          <a:r>
            <a:rPr lang="hr-HR" sz="1400" b="1" i="1" dirty="0" smtClean="0"/>
            <a:t>Garancije i akreditivi</a:t>
          </a:r>
          <a:endParaRPr lang="hr-HR" sz="1400" b="1" dirty="0"/>
        </a:p>
      </dgm:t>
    </dgm:pt>
    <dgm:pt modelId="{EAD7171F-9479-4CD9-A5D9-4BAF7E2B7C64}" type="parTrans" cxnId="{956EF00C-A17D-42C0-B816-E73CBAB5AD40}">
      <dgm:prSet/>
      <dgm:spPr/>
      <dgm:t>
        <a:bodyPr/>
        <a:lstStyle/>
        <a:p>
          <a:endParaRPr lang="hr-HR"/>
        </a:p>
      </dgm:t>
    </dgm:pt>
    <dgm:pt modelId="{9216753B-3813-4E9B-AAE3-BDE6BD21F601}" type="sibTrans" cxnId="{956EF00C-A17D-42C0-B816-E73CBAB5AD40}">
      <dgm:prSet/>
      <dgm:spPr/>
      <dgm:t>
        <a:bodyPr/>
        <a:lstStyle/>
        <a:p>
          <a:endParaRPr lang="hr-HR"/>
        </a:p>
      </dgm:t>
    </dgm:pt>
    <dgm:pt modelId="{FF61EF4F-195B-4459-94A6-9A049B533B8B}">
      <dgm:prSet custT="1"/>
      <dgm:spPr/>
      <dgm:t>
        <a:bodyPr anchor="ctr"/>
        <a:lstStyle/>
        <a:p>
          <a:pPr marL="360363" indent="-87313" algn="l" rtl="0"/>
          <a:r>
            <a:rPr lang="hr-HR" sz="1400" b="1" i="1" dirty="0" smtClean="0"/>
            <a:t>Razvojna banka</a:t>
          </a:r>
          <a:endParaRPr lang="hr-HR" sz="1400" b="1" dirty="0"/>
        </a:p>
      </dgm:t>
    </dgm:pt>
    <dgm:pt modelId="{779DC8B5-BE0B-4FA3-BEBB-2324CACFC6A8}" type="sibTrans" cxnId="{AE5153CB-91BE-4228-A3DE-EC6E4F68F5D4}">
      <dgm:prSet/>
      <dgm:spPr/>
      <dgm:t>
        <a:bodyPr/>
        <a:lstStyle/>
        <a:p>
          <a:endParaRPr lang="hr-HR"/>
        </a:p>
      </dgm:t>
    </dgm:pt>
    <dgm:pt modelId="{2A19B749-B718-4485-98F2-A7B09556A704}" type="parTrans" cxnId="{AE5153CB-91BE-4228-A3DE-EC6E4F68F5D4}">
      <dgm:prSet/>
      <dgm:spPr/>
      <dgm:t>
        <a:bodyPr/>
        <a:lstStyle/>
        <a:p>
          <a:endParaRPr lang="hr-HR"/>
        </a:p>
      </dgm:t>
    </dgm:pt>
    <dgm:pt modelId="{6BB768F7-E18D-4A0A-AB56-62E63468DCF5}" type="pres">
      <dgm:prSet presAssocID="{E82EEBCB-FB01-4239-B94B-736A588C20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4394CBA-7A36-4862-9349-A5F9D575970D}" type="pres">
      <dgm:prSet presAssocID="{833F54F8-51ED-498D-A47D-F2DAB244A411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1CD6F133-42BB-466B-87C0-B5D1ADB964C1}" type="pres">
      <dgm:prSet presAssocID="{8108C912-4378-4196-BF5C-0F8983D2CA2F}" presName="sibTrans" presStyleLbl="sibTrans2D1" presStyleIdx="0" presStyleCnt="2" custLinFactNeighborX="2286" custLinFactNeighborY="-8309"/>
      <dgm:spPr/>
      <dgm:t>
        <a:bodyPr/>
        <a:lstStyle/>
        <a:p>
          <a:endParaRPr lang="hr-HR"/>
        </a:p>
      </dgm:t>
    </dgm:pt>
    <dgm:pt modelId="{09DEA2AF-444A-49F0-81CE-B773213A6318}" type="pres">
      <dgm:prSet presAssocID="{8108C912-4378-4196-BF5C-0F8983D2CA2F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58B5ED53-BB49-40D4-A2A4-D058ADAEC276}" type="pres">
      <dgm:prSet presAssocID="{E76A5989-471B-4C37-909D-140F6013BC99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F5113CAD-5A46-4992-BE0B-D1D930597153}" type="pres">
      <dgm:prSet presAssocID="{D2579DC3-B23F-4430-97B0-C5A7BD0F1B8C}" presName="sibTrans" presStyleLbl="sibTrans2D1" presStyleIdx="1" presStyleCnt="2" custLinFactNeighborX="-296" custLinFactNeighborY="-8309"/>
      <dgm:spPr/>
      <dgm:t>
        <a:bodyPr/>
        <a:lstStyle/>
        <a:p>
          <a:endParaRPr lang="hr-HR"/>
        </a:p>
      </dgm:t>
    </dgm:pt>
    <dgm:pt modelId="{66FE3CC1-F490-4AE1-B1AD-5442192A3002}" type="pres">
      <dgm:prSet presAssocID="{D2579DC3-B23F-4430-97B0-C5A7BD0F1B8C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157B051D-AC9A-4D22-B26D-913B9C32CD8E}" type="pres">
      <dgm:prSet presAssocID="{95408200-F9C8-42DF-A153-AE020118E020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</dgm:ptLst>
  <dgm:cxnLst>
    <dgm:cxn modelId="{F0CB3C6F-DA49-4CB5-900D-5A4B3E545C3D}" srcId="{E76A5989-471B-4C37-909D-140F6013BC99}" destId="{5C7801EA-62C2-4C6A-B4D6-6A7D17F86CF5}" srcOrd="2" destOrd="0" parTransId="{7752F0FF-01D9-47C0-A283-50A97953248B}" sibTransId="{C2616D0A-4291-431B-9AD2-EA94B584FA80}"/>
    <dgm:cxn modelId="{79970A0F-046B-43C6-A01F-EAAE1FD52E93}" srcId="{E76A5989-471B-4C37-909D-140F6013BC99}" destId="{0288D3F9-691C-4F9C-833A-F2B56F1D0B69}" srcOrd="1" destOrd="0" parTransId="{831D3DF6-7595-42FF-AF37-DFE69BD163E6}" sibTransId="{2BAB064F-E923-4D2F-9B72-9F4C73230A42}"/>
    <dgm:cxn modelId="{956EF00C-A17D-42C0-B816-E73CBAB5AD40}" srcId="{95408200-F9C8-42DF-A153-AE020118E020}" destId="{261A69E6-C272-47CF-83EC-74F103C68F16}" srcOrd="2" destOrd="0" parTransId="{EAD7171F-9479-4CD9-A5D9-4BAF7E2B7C64}" sibTransId="{9216753B-3813-4E9B-AAE3-BDE6BD21F601}"/>
    <dgm:cxn modelId="{E1FF1635-19FE-4A29-9CBB-AA736C564415}" type="presOf" srcId="{8108C912-4378-4196-BF5C-0F8983D2CA2F}" destId="{1CD6F133-42BB-466B-87C0-B5D1ADB964C1}" srcOrd="0" destOrd="0" presId="urn:microsoft.com/office/officeart/2005/8/layout/process1"/>
    <dgm:cxn modelId="{AE5153CB-91BE-4228-A3DE-EC6E4F68F5D4}" srcId="{E76A5989-471B-4C37-909D-140F6013BC99}" destId="{FF61EF4F-195B-4459-94A6-9A049B533B8B}" srcOrd="0" destOrd="0" parTransId="{2A19B749-B718-4485-98F2-A7B09556A704}" sibTransId="{779DC8B5-BE0B-4FA3-BEBB-2324CACFC6A8}"/>
    <dgm:cxn modelId="{ACBEDD7A-4D71-4E24-9150-C9F8393F7364}" type="presOf" srcId="{95408200-F9C8-42DF-A153-AE020118E020}" destId="{157B051D-AC9A-4D22-B26D-913B9C32CD8E}" srcOrd="0" destOrd="0" presId="urn:microsoft.com/office/officeart/2005/8/layout/process1"/>
    <dgm:cxn modelId="{5BC9D149-9D4E-4B70-A773-A12034417F60}" srcId="{E82EEBCB-FB01-4239-B94B-736A588C20EA}" destId="{833F54F8-51ED-498D-A47D-F2DAB244A411}" srcOrd="0" destOrd="0" parTransId="{77B341CD-19EB-45D3-A19E-611DB6B7901E}" sibTransId="{8108C912-4378-4196-BF5C-0F8983D2CA2F}"/>
    <dgm:cxn modelId="{081ECF5C-053D-43D0-8E19-549583551715}" type="presOf" srcId="{E82EEBCB-FB01-4239-B94B-736A588C20EA}" destId="{6BB768F7-E18D-4A0A-AB56-62E63468DCF5}" srcOrd="0" destOrd="0" presId="urn:microsoft.com/office/officeart/2005/8/layout/process1"/>
    <dgm:cxn modelId="{1EF6B9F1-8981-4C89-81F2-33EE8E1A8161}" type="presOf" srcId="{E8393495-80CB-4F87-8FC9-EE78B251DCEF}" destId="{157B051D-AC9A-4D22-B26D-913B9C32CD8E}" srcOrd="0" destOrd="2" presId="urn:microsoft.com/office/officeart/2005/8/layout/process1"/>
    <dgm:cxn modelId="{3BAE257D-0FF9-4755-AAD9-5208767F9F5A}" srcId="{95408200-F9C8-42DF-A153-AE020118E020}" destId="{5B14A451-0F98-4010-B6F7-7FA8AACB45D6}" srcOrd="0" destOrd="0" parTransId="{C312A679-E278-4EED-A021-F7FA42628D5E}" sibTransId="{709D8C06-87C9-49B8-AC96-6B17964A0819}"/>
    <dgm:cxn modelId="{A8756AEE-78A8-46C0-81B2-BEBC6952514C}" srcId="{E82EEBCB-FB01-4239-B94B-736A588C20EA}" destId="{E76A5989-471B-4C37-909D-140F6013BC99}" srcOrd="1" destOrd="0" parTransId="{30F44A14-A97D-4A09-96D1-C678B10CCDF4}" sibTransId="{D2579DC3-B23F-4430-97B0-C5A7BD0F1B8C}"/>
    <dgm:cxn modelId="{ECC4AD1B-6F75-4288-B203-F1D06AFD233D}" type="presOf" srcId="{8108C912-4378-4196-BF5C-0F8983D2CA2F}" destId="{09DEA2AF-444A-49F0-81CE-B773213A6318}" srcOrd="1" destOrd="0" presId="urn:microsoft.com/office/officeart/2005/8/layout/process1"/>
    <dgm:cxn modelId="{AD7273B7-1A9E-4150-A553-75DBCD91135D}" type="presOf" srcId="{261A69E6-C272-47CF-83EC-74F103C68F16}" destId="{157B051D-AC9A-4D22-B26D-913B9C32CD8E}" srcOrd="0" destOrd="3" presId="urn:microsoft.com/office/officeart/2005/8/layout/process1"/>
    <dgm:cxn modelId="{D43EA2B6-3BA0-4D31-B5B7-BDEDA0C5689A}" type="presOf" srcId="{D2579DC3-B23F-4430-97B0-C5A7BD0F1B8C}" destId="{F5113CAD-5A46-4992-BE0B-D1D930597153}" srcOrd="0" destOrd="0" presId="urn:microsoft.com/office/officeart/2005/8/layout/process1"/>
    <dgm:cxn modelId="{457B84DF-555B-44BE-9D9D-8E9D18BEB320}" type="presOf" srcId="{E76A5989-471B-4C37-909D-140F6013BC99}" destId="{58B5ED53-BB49-40D4-A2A4-D058ADAEC276}" srcOrd="0" destOrd="0" presId="urn:microsoft.com/office/officeart/2005/8/layout/process1"/>
    <dgm:cxn modelId="{6A0F3E12-34EA-41A6-A269-ED5184776059}" type="presOf" srcId="{0288D3F9-691C-4F9C-833A-F2B56F1D0B69}" destId="{58B5ED53-BB49-40D4-A2A4-D058ADAEC276}" srcOrd="0" destOrd="2" presId="urn:microsoft.com/office/officeart/2005/8/layout/process1"/>
    <dgm:cxn modelId="{06DF8B39-7098-40B6-8CD1-C3D5677397E0}" srcId="{E82EEBCB-FB01-4239-B94B-736A588C20EA}" destId="{95408200-F9C8-42DF-A153-AE020118E020}" srcOrd="2" destOrd="0" parTransId="{3CFD1432-73A3-4DDD-BEF8-7E54642A29F7}" sibTransId="{AA524FB5-BB7B-4F93-80C0-2F406E085743}"/>
    <dgm:cxn modelId="{5D412C3C-94DF-45AC-85C2-67FC468D8AC9}" type="presOf" srcId="{833F54F8-51ED-498D-A47D-F2DAB244A411}" destId="{E4394CBA-7A36-4862-9349-A5F9D575970D}" srcOrd="0" destOrd="0" presId="urn:microsoft.com/office/officeart/2005/8/layout/process1"/>
    <dgm:cxn modelId="{872F3814-71E5-46A2-842D-96C9C283B58B}" type="presOf" srcId="{5B14A451-0F98-4010-B6F7-7FA8AACB45D6}" destId="{157B051D-AC9A-4D22-B26D-913B9C32CD8E}" srcOrd="0" destOrd="1" presId="urn:microsoft.com/office/officeart/2005/8/layout/process1"/>
    <dgm:cxn modelId="{730C693E-D9D6-4F7C-8CC8-4DB93EBFDE88}" srcId="{95408200-F9C8-42DF-A153-AE020118E020}" destId="{E8393495-80CB-4F87-8FC9-EE78B251DCEF}" srcOrd="1" destOrd="0" parTransId="{903A08DB-7464-4C9F-84B2-FE33B6BBDD96}" sibTransId="{B73B0176-EF13-4B15-8D68-14768CBEDAE1}"/>
    <dgm:cxn modelId="{42719085-2085-4758-9DC0-A369B31C24D3}" type="presOf" srcId="{D2579DC3-B23F-4430-97B0-C5A7BD0F1B8C}" destId="{66FE3CC1-F490-4AE1-B1AD-5442192A3002}" srcOrd="1" destOrd="0" presId="urn:microsoft.com/office/officeart/2005/8/layout/process1"/>
    <dgm:cxn modelId="{70AFF2DB-4013-4E23-92DC-44BCC616C448}" type="presOf" srcId="{5C7801EA-62C2-4C6A-B4D6-6A7D17F86CF5}" destId="{58B5ED53-BB49-40D4-A2A4-D058ADAEC276}" srcOrd="0" destOrd="3" presId="urn:microsoft.com/office/officeart/2005/8/layout/process1"/>
    <dgm:cxn modelId="{F76AEADB-CA1D-4315-A5A0-15AB6DF83B09}" type="presOf" srcId="{FF61EF4F-195B-4459-94A6-9A049B533B8B}" destId="{58B5ED53-BB49-40D4-A2A4-D058ADAEC276}" srcOrd="0" destOrd="1" presId="urn:microsoft.com/office/officeart/2005/8/layout/process1"/>
    <dgm:cxn modelId="{2436B77A-2796-4AAC-A48A-39F828B390D0}" type="presParOf" srcId="{6BB768F7-E18D-4A0A-AB56-62E63468DCF5}" destId="{E4394CBA-7A36-4862-9349-A5F9D575970D}" srcOrd="0" destOrd="0" presId="urn:microsoft.com/office/officeart/2005/8/layout/process1"/>
    <dgm:cxn modelId="{C2D6650A-7074-46E8-A490-C8299DD0E204}" type="presParOf" srcId="{6BB768F7-E18D-4A0A-AB56-62E63468DCF5}" destId="{1CD6F133-42BB-466B-87C0-B5D1ADB964C1}" srcOrd="1" destOrd="0" presId="urn:microsoft.com/office/officeart/2005/8/layout/process1"/>
    <dgm:cxn modelId="{52C55C29-9A45-4856-8316-EB99D07B1FA5}" type="presParOf" srcId="{1CD6F133-42BB-466B-87C0-B5D1ADB964C1}" destId="{09DEA2AF-444A-49F0-81CE-B773213A6318}" srcOrd="0" destOrd="0" presId="urn:microsoft.com/office/officeart/2005/8/layout/process1"/>
    <dgm:cxn modelId="{07FC917D-CCC0-47CE-9F63-D7CE3C9B8B8E}" type="presParOf" srcId="{6BB768F7-E18D-4A0A-AB56-62E63468DCF5}" destId="{58B5ED53-BB49-40D4-A2A4-D058ADAEC276}" srcOrd="2" destOrd="0" presId="urn:microsoft.com/office/officeart/2005/8/layout/process1"/>
    <dgm:cxn modelId="{FE045B9B-73FA-40E1-B69E-EC6B39EA12F3}" type="presParOf" srcId="{6BB768F7-E18D-4A0A-AB56-62E63468DCF5}" destId="{F5113CAD-5A46-4992-BE0B-D1D930597153}" srcOrd="3" destOrd="0" presId="urn:microsoft.com/office/officeart/2005/8/layout/process1"/>
    <dgm:cxn modelId="{344D3CA1-A955-423F-B2F5-B77B91175C0B}" type="presParOf" srcId="{F5113CAD-5A46-4992-BE0B-D1D930597153}" destId="{66FE3CC1-F490-4AE1-B1AD-5442192A3002}" srcOrd="0" destOrd="0" presId="urn:microsoft.com/office/officeart/2005/8/layout/process1"/>
    <dgm:cxn modelId="{FCD0164F-B7C1-4CAA-A5A7-E4A14F7F437A}" type="presParOf" srcId="{6BB768F7-E18D-4A0A-AB56-62E63468DCF5}" destId="{157B051D-AC9A-4D22-B26D-913B9C32CD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DAD94-15C4-404F-BA8F-0F034F0323C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0697EDF-E572-497A-AABC-D5EB1050AE80}">
      <dgm:prSet custT="1"/>
      <dgm:spPr/>
      <dgm:t>
        <a:bodyPr/>
        <a:lstStyle/>
        <a:p>
          <a:pPr algn="ctr" rtl="0"/>
          <a:r>
            <a:rPr lang="en-US" sz="1600" b="1" dirty="0" smtClean="0"/>
            <a:t>Zagreb – </a:t>
          </a:r>
          <a:r>
            <a:rPr lang="hr-HR" sz="1600" b="1" dirty="0" smtClean="0"/>
            <a:t>sjedište</a:t>
          </a:r>
          <a:endParaRPr lang="hr-HR" sz="1600" dirty="0"/>
        </a:p>
      </dgm:t>
    </dgm:pt>
    <dgm:pt modelId="{92D58D30-A4BC-4602-B0FE-FE77AFA750AD}" type="parTrans" cxnId="{C669C9B9-DC19-425A-856B-5619A3C1E7D6}">
      <dgm:prSet/>
      <dgm:spPr/>
      <dgm:t>
        <a:bodyPr/>
        <a:lstStyle/>
        <a:p>
          <a:endParaRPr lang="hr-HR" sz="1600"/>
        </a:p>
      </dgm:t>
    </dgm:pt>
    <dgm:pt modelId="{7FAB6A9C-AF04-40D2-98CF-88385DE40ED0}" type="sibTrans" cxnId="{C669C9B9-DC19-425A-856B-5619A3C1E7D6}">
      <dgm:prSet/>
      <dgm:spPr/>
      <dgm:t>
        <a:bodyPr/>
        <a:lstStyle/>
        <a:p>
          <a:endParaRPr lang="hr-HR" sz="1600"/>
        </a:p>
      </dgm:t>
    </dgm:pt>
    <dgm:pt modelId="{62F14913-EB77-4182-A51F-42A91209A9DD}">
      <dgm:prSet custT="1"/>
      <dgm:spPr/>
      <dgm:t>
        <a:bodyPr/>
        <a:lstStyle/>
        <a:p>
          <a:pPr algn="ctr" rtl="0"/>
          <a:r>
            <a:rPr lang="hr-HR" sz="1600" dirty="0" smtClean="0"/>
            <a:t>Djeluje i kroz </a:t>
          </a:r>
          <a:r>
            <a:rPr lang="en-US" sz="1600" b="1" dirty="0" smtClean="0"/>
            <a:t>5 </a:t>
          </a:r>
          <a:r>
            <a:rPr lang="hr-HR" sz="1600" b="1" dirty="0" smtClean="0"/>
            <a:t>područnih ureda </a:t>
          </a:r>
          <a:r>
            <a:rPr lang="hr-HR" sz="1600" dirty="0" smtClean="0"/>
            <a:t>koji pružaju</a:t>
          </a:r>
          <a:r>
            <a:rPr lang="en-US" sz="1600" dirty="0" smtClean="0"/>
            <a:t>: </a:t>
          </a:r>
          <a:endParaRPr lang="hr-HR" sz="1600" dirty="0"/>
        </a:p>
      </dgm:t>
    </dgm:pt>
    <dgm:pt modelId="{AC052B02-36DF-43C2-B63F-6BDA05FA48A1}" type="parTrans" cxnId="{079493E8-F3F6-4A45-BEEB-1C2F36D0A642}">
      <dgm:prSet/>
      <dgm:spPr/>
      <dgm:t>
        <a:bodyPr/>
        <a:lstStyle/>
        <a:p>
          <a:endParaRPr lang="hr-HR" sz="1600"/>
        </a:p>
      </dgm:t>
    </dgm:pt>
    <dgm:pt modelId="{5521DB08-207A-4BD1-A9A9-9ADD1ED6616F}" type="sibTrans" cxnId="{079493E8-F3F6-4A45-BEEB-1C2F36D0A642}">
      <dgm:prSet/>
      <dgm:spPr/>
      <dgm:t>
        <a:bodyPr/>
        <a:lstStyle/>
        <a:p>
          <a:endParaRPr lang="hr-HR" sz="1600"/>
        </a:p>
      </dgm:t>
    </dgm:pt>
    <dgm:pt modelId="{F8EF617B-8D01-4963-AA76-03DFE81E078D}">
      <dgm:prSet custT="1"/>
      <dgm:spPr/>
      <dgm:t>
        <a:bodyPr/>
        <a:lstStyle/>
        <a:p>
          <a:pPr algn="l" rtl="0"/>
          <a:r>
            <a:rPr lang="hr-HR" sz="1600" i="0" dirty="0" smtClean="0"/>
            <a:t>Lakši i brži pristup informacijama</a:t>
          </a:r>
          <a:endParaRPr lang="hr-HR" sz="1600" i="0" dirty="0"/>
        </a:p>
      </dgm:t>
    </dgm:pt>
    <dgm:pt modelId="{4DD7BD53-6B6A-476A-988F-542F0D278B4B}" type="parTrans" cxnId="{E7B9D823-9137-4626-8C66-CB845EDA40C0}">
      <dgm:prSet/>
      <dgm:spPr/>
      <dgm:t>
        <a:bodyPr/>
        <a:lstStyle/>
        <a:p>
          <a:endParaRPr lang="hr-HR" sz="1600"/>
        </a:p>
      </dgm:t>
    </dgm:pt>
    <dgm:pt modelId="{499B59F2-31F7-43BB-A3CF-FD1FD95DE98E}" type="sibTrans" cxnId="{E7B9D823-9137-4626-8C66-CB845EDA40C0}">
      <dgm:prSet/>
      <dgm:spPr/>
      <dgm:t>
        <a:bodyPr/>
        <a:lstStyle/>
        <a:p>
          <a:endParaRPr lang="hr-HR" sz="1600"/>
        </a:p>
      </dgm:t>
    </dgm:pt>
    <dgm:pt modelId="{6AD0EEE8-E5AD-4E8B-9B8D-4D0182F7967B}">
      <dgm:prSet custT="1"/>
      <dgm:spPr/>
      <dgm:t>
        <a:bodyPr/>
        <a:lstStyle/>
        <a:p>
          <a:pPr algn="l" rtl="0"/>
          <a:r>
            <a:rPr lang="hr-HR" sz="1600" i="0" dirty="0" smtClean="0"/>
            <a:t>Savjetodavne usluge</a:t>
          </a:r>
          <a:endParaRPr lang="hr-HR" sz="1600" i="0" dirty="0"/>
        </a:p>
      </dgm:t>
    </dgm:pt>
    <dgm:pt modelId="{273DFBEA-0D24-44A4-A4C8-90F41161418B}" type="sibTrans" cxnId="{4944511F-3379-4CE2-91AF-F980CE91A4F6}">
      <dgm:prSet/>
      <dgm:spPr/>
      <dgm:t>
        <a:bodyPr/>
        <a:lstStyle/>
        <a:p>
          <a:endParaRPr lang="hr-HR" sz="1600"/>
        </a:p>
      </dgm:t>
    </dgm:pt>
    <dgm:pt modelId="{23A6FEE6-C202-4FFB-81AB-1577C46A7094}" type="parTrans" cxnId="{4944511F-3379-4CE2-91AF-F980CE91A4F6}">
      <dgm:prSet/>
      <dgm:spPr/>
      <dgm:t>
        <a:bodyPr/>
        <a:lstStyle/>
        <a:p>
          <a:endParaRPr lang="hr-HR" sz="1600"/>
        </a:p>
      </dgm:t>
    </dgm:pt>
    <dgm:pt modelId="{0CD02766-90E4-42BB-AC56-0E3A9B4E5A5C}">
      <dgm:prSet custT="1"/>
      <dgm:spPr/>
      <dgm:t>
        <a:bodyPr/>
        <a:lstStyle/>
        <a:p>
          <a:pPr algn="l" rtl="0"/>
          <a:r>
            <a:rPr lang="hr-HR" sz="1600" i="0" dirty="0" smtClean="0"/>
            <a:t>Snažniju potporu obrtnicima, malim i srednjim poduzetnicima</a:t>
          </a:r>
          <a:endParaRPr lang="hr-HR" sz="1600" i="0" dirty="0"/>
        </a:p>
      </dgm:t>
    </dgm:pt>
    <dgm:pt modelId="{610465DF-768E-4667-A0F0-AA7FC864BA6C}" type="sibTrans" cxnId="{DD122AAB-3DB5-47CE-831C-12A280420779}">
      <dgm:prSet/>
      <dgm:spPr/>
      <dgm:t>
        <a:bodyPr/>
        <a:lstStyle/>
        <a:p>
          <a:endParaRPr lang="hr-HR" sz="1600"/>
        </a:p>
      </dgm:t>
    </dgm:pt>
    <dgm:pt modelId="{02D2CAB9-36EC-4F29-9734-B1A3CC1C7516}" type="parTrans" cxnId="{DD122AAB-3DB5-47CE-831C-12A280420779}">
      <dgm:prSet/>
      <dgm:spPr/>
      <dgm:t>
        <a:bodyPr/>
        <a:lstStyle/>
        <a:p>
          <a:endParaRPr lang="hr-HR" sz="1600"/>
        </a:p>
      </dgm:t>
    </dgm:pt>
    <dgm:pt modelId="{BA630D7B-5641-4367-9E65-BCABD9E70134}">
      <dgm:prSet custT="1"/>
      <dgm:spPr/>
      <dgm:t>
        <a:bodyPr/>
        <a:lstStyle/>
        <a:p>
          <a:pPr algn="l" rtl="0"/>
          <a:r>
            <a:rPr lang="hr-HR" sz="1600" i="0" dirty="0" smtClean="0"/>
            <a:t>Regionalnu prisutnost</a:t>
          </a:r>
          <a:endParaRPr lang="hr-HR" sz="1600" i="0" dirty="0"/>
        </a:p>
      </dgm:t>
    </dgm:pt>
    <dgm:pt modelId="{0D39881C-EC29-4E3D-AEE6-133DE09B963A}" type="sibTrans" cxnId="{63C7907F-E516-43EF-8C97-62D9A7069BC8}">
      <dgm:prSet/>
      <dgm:spPr/>
      <dgm:t>
        <a:bodyPr/>
        <a:lstStyle/>
        <a:p>
          <a:endParaRPr lang="hr-HR" sz="1600"/>
        </a:p>
      </dgm:t>
    </dgm:pt>
    <dgm:pt modelId="{F76CEC8C-3D3D-4477-A36A-08B9BA404D46}" type="parTrans" cxnId="{63C7907F-E516-43EF-8C97-62D9A7069BC8}">
      <dgm:prSet/>
      <dgm:spPr/>
      <dgm:t>
        <a:bodyPr/>
        <a:lstStyle/>
        <a:p>
          <a:endParaRPr lang="hr-HR" sz="1600"/>
        </a:p>
      </dgm:t>
    </dgm:pt>
    <dgm:pt modelId="{591978CB-8AD7-495F-AFF9-B455F958FDBB}" type="pres">
      <dgm:prSet presAssocID="{F32DAD94-15C4-404F-BA8F-0F034F0323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DE72EE4-B7D2-4D79-8955-1EF73E68E539}" type="pres">
      <dgm:prSet presAssocID="{80697EDF-E572-497A-AABC-D5EB1050AE80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8C6CF220-9C29-4153-98DF-C160DE51755E}" type="pres">
      <dgm:prSet presAssocID="{7FAB6A9C-AF04-40D2-98CF-88385DE40ED0}" presName="spacer" presStyleCnt="0"/>
      <dgm:spPr/>
      <dgm:t>
        <a:bodyPr/>
        <a:lstStyle/>
        <a:p>
          <a:endParaRPr lang="hr-HR"/>
        </a:p>
      </dgm:t>
    </dgm:pt>
    <dgm:pt modelId="{5556BCD9-27A0-4857-A812-89463640EF14}" type="pres">
      <dgm:prSet presAssocID="{62F14913-EB77-4182-A51F-42A91209A9DD}" presName="parentText" presStyleLbl="node1" presStyleIdx="1" presStyleCnt="2" custLinFactNeighborX="261" custLinFactNeighborY="-647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CBBF0C18-1A2C-438C-B082-299F59669DA9}" type="pres">
      <dgm:prSet presAssocID="{62F14913-EB77-4182-A51F-42A91209A9D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CC052B3-907C-4C00-930D-7FE91D1FEA67}" type="presOf" srcId="{F32DAD94-15C4-404F-BA8F-0F034F0323CB}" destId="{591978CB-8AD7-495F-AFF9-B455F958FDBB}" srcOrd="0" destOrd="0" presId="urn:microsoft.com/office/officeart/2005/8/layout/vList2"/>
    <dgm:cxn modelId="{079493E8-F3F6-4A45-BEEB-1C2F36D0A642}" srcId="{F32DAD94-15C4-404F-BA8F-0F034F0323CB}" destId="{62F14913-EB77-4182-A51F-42A91209A9DD}" srcOrd="1" destOrd="0" parTransId="{AC052B02-36DF-43C2-B63F-6BDA05FA48A1}" sibTransId="{5521DB08-207A-4BD1-A9A9-9ADD1ED6616F}"/>
    <dgm:cxn modelId="{4944511F-3379-4CE2-91AF-F980CE91A4F6}" srcId="{62F14913-EB77-4182-A51F-42A91209A9DD}" destId="{6AD0EEE8-E5AD-4E8B-9B8D-4D0182F7967B}" srcOrd="3" destOrd="0" parTransId="{23A6FEE6-C202-4FFB-81AB-1577C46A7094}" sibTransId="{273DFBEA-0D24-44A4-A4C8-90F41161418B}"/>
    <dgm:cxn modelId="{63C7907F-E516-43EF-8C97-62D9A7069BC8}" srcId="{62F14913-EB77-4182-A51F-42A91209A9DD}" destId="{BA630D7B-5641-4367-9E65-BCABD9E70134}" srcOrd="1" destOrd="0" parTransId="{F76CEC8C-3D3D-4477-A36A-08B9BA404D46}" sibTransId="{0D39881C-EC29-4E3D-AEE6-133DE09B963A}"/>
    <dgm:cxn modelId="{CDD8C298-A80E-43D9-B55C-75E165967542}" type="presOf" srcId="{6AD0EEE8-E5AD-4E8B-9B8D-4D0182F7967B}" destId="{CBBF0C18-1A2C-438C-B082-299F59669DA9}" srcOrd="0" destOrd="3" presId="urn:microsoft.com/office/officeart/2005/8/layout/vList2"/>
    <dgm:cxn modelId="{DD122AAB-3DB5-47CE-831C-12A280420779}" srcId="{62F14913-EB77-4182-A51F-42A91209A9DD}" destId="{0CD02766-90E4-42BB-AC56-0E3A9B4E5A5C}" srcOrd="2" destOrd="0" parTransId="{02D2CAB9-36EC-4F29-9734-B1A3CC1C7516}" sibTransId="{610465DF-768E-4667-A0F0-AA7FC864BA6C}"/>
    <dgm:cxn modelId="{E48385D7-E309-4C78-A8D6-74C2C4C9FC93}" type="presOf" srcId="{BA630D7B-5641-4367-9E65-BCABD9E70134}" destId="{CBBF0C18-1A2C-438C-B082-299F59669DA9}" srcOrd="0" destOrd="1" presId="urn:microsoft.com/office/officeart/2005/8/layout/vList2"/>
    <dgm:cxn modelId="{EBC15CCE-561A-4071-8C7E-AC55A3C6D929}" type="presOf" srcId="{F8EF617B-8D01-4963-AA76-03DFE81E078D}" destId="{CBBF0C18-1A2C-438C-B082-299F59669DA9}" srcOrd="0" destOrd="0" presId="urn:microsoft.com/office/officeart/2005/8/layout/vList2"/>
    <dgm:cxn modelId="{E7B9D823-9137-4626-8C66-CB845EDA40C0}" srcId="{62F14913-EB77-4182-A51F-42A91209A9DD}" destId="{F8EF617B-8D01-4963-AA76-03DFE81E078D}" srcOrd="0" destOrd="0" parTransId="{4DD7BD53-6B6A-476A-988F-542F0D278B4B}" sibTransId="{499B59F2-31F7-43BB-A3CF-FD1FD95DE98E}"/>
    <dgm:cxn modelId="{C669C9B9-DC19-425A-856B-5619A3C1E7D6}" srcId="{F32DAD94-15C4-404F-BA8F-0F034F0323CB}" destId="{80697EDF-E572-497A-AABC-D5EB1050AE80}" srcOrd="0" destOrd="0" parTransId="{92D58D30-A4BC-4602-B0FE-FE77AFA750AD}" sibTransId="{7FAB6A9C-AF04-40D2-98CF-88385DE40ED0}"/>
    <dgm:cxn modelId="{0FA1ED83-9FF5-4F23-B464-91AF2DD2058C}" type="presOf" srcId="{0CD02766-90E4-42BB-AC56-0E3A9B4E5A5C}" destId="{CBBF0C18-1A2C-438C-B082-299F59669DA9}" srcOrd="0" destOrd="2" presId="urn:microsoft.com/office/officeart/2005/8/layout/vList2"/>
    <dgm:cxn modelId="{BB6B77ED-51FC-4D72-B755-A0AD62163E2B}" type="presOf" srcId="{62F14913-EB77-4182-A51F-42A91209A9DD}" destId="{5556BCD9-27A0-4857-A812-89463640EF14}" srcOrd="0" destOrd="0" presId="urn:microsoft.com/office/officeart/2005/8/layout/vList2"/>
    <dgm:cxn modelId="{3CE3B007-2E3A-4F94-A95C-972936FBC08C}" type="presOf" srcId="{80697EDF-E572-497A-AABC-D5EB1050AE80}" destId="{FDE72EE4-B7D2-4D79-8955-1EF73E68E539}" srcOrd="0" destOrd="0" presId="urn:microsoft.com/office/officeart/2005/8/layout/vList2"/>
    <dgm:cxn modelId="{C39A736B-C9AD-4B8C-B5A4-DDCA564D7843}" type="presParOf" srcId="{591978CB-8AD7-495F-AFF9-B455F958FDBB}" destId="{FDE72EE4-B7D2-4D79-8955-1EF73E68E539}" srcOrd="0" destOrd="0" presId="urn:microsoft.com/office/officeart/2005/8/layout/vList2"/>
    <dgm:cxn modelId="{B45CB446-ED24-47D8-89BB-0CEB8F0A0CEB}" type="presParOf" srcId="{591978CB-8AD7-495F-AFF9-B455F958FDBB}" destId="{8C6CF220-9C29-4153-98DF-C160DE51755E}" srcOrd="1" destOrd="0" presId="urn:microsoft.com/office/officeart/2005/8/layout/vList2"/>
    <dgm:cxn modelId="{9CF84B42-E23C-4386-816F-F806E2D41AE3}" type="presParOf" srcId="{591978CB-8AD7-495F-AFF9-B455F958FDBB}" destId="{5556BCD9-27A0-4857-A812-89463640EF14}" srcOrd="2" destOrd="0" presId="urn:microsoft.com/office/officeart/2005/8/layout/vList2"/>
    <dgm:cxn modelId="{D63907E5-5DE1-4626-9DAA-8ABBE02F1E94}" type="presParOf" srcId="{591978CB-8AD7-495F-AFF9-B455F958FDBB}" destId="{CBBF0C18-1A2C-438C-B082-299F59669DA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1E43B-7874-4DB4-8B21-47FD816CFA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9677CDF-ED68-49AC-923A-F1FBEBE74441}">
      <dgm:prSet phldrT="[Text]" custT="1"/>
      <dgm:spPr/>
      <dgm:t>
        <a:bodyPr/>
        <a:lstStyle/>
        <a:p>
          <a:r>
            <a:rPr lang="hr-HR" sz="2800" b="1" dirty="0" smtClean="0"/>
            <a:t>43,5 MLRD. KUNA</a:t>
          </a:r>
          <a:endParaRPr lang="hr-HR" sz="2800" b="1" dirty="0"/>
        </a:p>
      </dgm:t>
    </dgm:pt>
    <dgm:pt modelId="{FF07F42F-45AC-476C-B238-8BFDD1503CB8}" type="parTrans" cxnId="{72A79A0E-5AE3-4CFF-8000-3D959D81828A}">
      <dgm:prSet/>
      <dgm:spPr/>
      <dgm:t>
        <a:bodyPr/>
        <a:lstStyle/>
        <a:p>
          <a:endParaRPr lang="hr-HR"/>
        </a:p>
      </dgm:t>
    </dgm:pt>
    <dgm:pt modelId="{9684F814-6E68-477C-920D-0D5D8FFF67E2}" type="sibTrans" cxnId="{72A79A0E-5AE3-4CFF-8000-3D959D81828A}">
      <dgm:prSet/>
      <dgm:spPr/>
      <dgm:t>
        <a:bodyPr/>
        <a:lstStyle/>
        <a:p>
          <a:endParaRPr lang="hr-HR"/>
        </a:p>
      </dgm:t>
    </dgm:pt>
    <dgm:pt modelId="{6CFBD080-9470-4899-A33A-010612E3F8C6}">
      <dgm:prSet phldrT="[Text]"/>
      <dgm:spPr/>
      <dgm:t>
        <a:bodyPr/>
        <a:lstStyle/>
        <a:p>
          <a:r>
            <a:rPr lang="hr-HR" b="1" dirty="0" smtClean="0"/>
            <a:t>KREDITI - 42% UKUPNE KREDITNE AKTIVNOSTI HBORA</a:t>
          </a:r>
          <a:endParaRPr lang="hr-HR" b="1" dirty="0"/>
        </a:p>
      </dgm:t>
    </dgm:pt>
    <dgm:pt modelId="{63D27199-D4B0-48E5-B2E8-71E61B220AAB}" type="parTrans" cxnId="{59E95C05-B544-49A8-95E7-7B685B4C8C59}">
      <dgm:prSet/>
      <dgm:spPr/>
      <dgm:t>
        <a:bodyPr/>
        <a:lstStyle/>
        <a:p>
          <a:endParaRPr lang="hr-HR"/>
        </a:p>
      </dgm:t>
    </dgm:pt>
    <dgm:pt modelId="{B91AB1E2-12D5-4220-AD99-6B644D8B6086}" type="sibTrans" cxnId="{59E95C05-B544-49A8-95E7-7B685B4C8C59}">
      <dgm:prSet/>
      <dgm:spPr/>
      <dgm:t>
        <a:bodyPr/>
        <a:lstStyle/>
        <a:p>
          <a:endParaRPr lang="hr-HR"/>
        </a:p>
      </dgm:t>
    </dgm:pt>
    <dgm:pt modelId="{48ABCC36-E375-468A-B792-FB5D6778AC3E}">
      <dgm:prSet phldrT="[Text]" custT="1"/>
      <dgm:spPr/>
      <dgm:t>
        <a:bodyPr/>
        <a:lstStyle/>
        <a:p>
          <a:r>
            <a:rPr lang="hr-HR" sz="2800" b="1" dirty="0" smtClean="0"/>
            <a:t>22,6 </a:t>
          </a:r>
          <a:r>
            <a:rPr lang="hr-HR" sz="2800" b="1" dirty="0" smtClean="0"/>
            <a:t>MLRD. KUNA</a:t>
          </a:r>
          <a:endParaRPr lang="hr-HR" sz="2800" b="1" dirty="0"/>
        </a:p>
      </dgm:t>
    </dgm:pt>
    <dgm:pt modelId="{5B89609C-8D40-4B3B-ADD8-DC6AD1A5D928}" type="parTrans" cxnId="{2CBD74E3-7871-4112-811C-C0A3087CD7D1}">
      <dgm:prSet/>
      <dgm:spPr/>
      <dgm:t>
        <a:bodyPr/>
        <a:lstStyle/>
        <a:p>
          <a:endParaRPr lang="hr-HR"/>
        </a:p>
      </dgm:t>
    </dgm:pt>
    <dgm:pt modelId="{FFDF57FD-EACB-40E2-A467-192AE5EF66AC}" type="sibTrans" cxnId="{2CBD74E3-7871-4112-811C-C0A3087CD7D1}">
      <dgm:prSet/>
      <dgm:spPr/>
      <dgm:t>
        <a:bodyPr/>
        <a:lstStyle/>
        <a:p>
          <a:endParaRPr lang="hr-HR"/>
        </a:p>
      </dgm:t>
    </dgm:pt>
    <dgm:pt modelId="{30700EC0-7A1F-4DE8-920A-FBB419DA8F04}">
      <dgm:prSet phldrT="[Text]"/>
      <dgm:spPr/>
      <dgm:t>
        <a:bodyPr/>
        <a:lstStyle/>
        <a:p>
          <a:r>
            <a:rPr lang="hr-HR" b="1" dirty="0" smtClean="0"/>
            <a:t>OSIGURANJE IZVOZNIH POSLOVA </a:t>
          </a:r>
          <a:endParaRPr lang="hr-HR" b="1" dirty="0"/>
        </a:p>
      </dgm:t>
    </dgm:pt>
    <dgm:pt modelId="{F6B0A089-8B27-497F-84EE-50EDAF9449BB}" type="parTrans" cxnId="{3890A4FA-020E-4D95-BCC6-9B7F07A9B9E5}">
      <dgm:prSet/>
      <dgm:spPr/>
      <dgm:t>
        <a:bodyPr/>
        <a:lstStyle/>
        <a:p>
          <a:endParaRPr lang="hr-HR"/>
        </a:p>
      </dgm:t>
    </dgm:pt>
    <dgm:pt modelId="{BE506774-9D5D-40A9-9B73-6DE36E5C081E}" type="sibTrans" cxnId="{3890A4FA-020E-4D95-BCC6-9B7F07A9B9E5}">
      <dgm:prSet/>
      <dgm:spPr/>
      <dgm:t>
        <a:bodyPr/>
        <a:lstStyle/>
        <a:p>
          <a:endParaRPr lang="hr-HR"/>
        </a:p>
      </dgm:t>
    </dgm:pt>
    <dgm:pt modelId="{E8F21B1C-F7D7-4E75-A3E5-A406BFEF11C4}">
      <dgm:prSet phldrT="[Text]" custT="1"/>
      <dgm:spPr/>
      <dgm:t>
        <a:bodyPr/>
        <a:lstStyle/>
        <a:p>
          <a:r>
            <a:rPr lang="hr-HR" sz="2800" b="1" dirty="0" smtClean="0"/>
            <a:t>5,0 MLRD. KUNA</a:t>
          </a:r>
          <a:endParaRPr lang="hr-HR" sz="2800" b="1" dirty="0"/>
        </a:p>
      </dgm:t>
    </dgm:pt>
    <dgm:pt modelId="{0E2C5943-2C22-4E53-BD8B-3ACA3CDB6B29}" type="parTrans" cxnId="{9EA7FE40-14E3-40C0-9D43-27B4998E44C2}">
      <dgm:prSet/>
      <dgm:spPr/>
      <dgm:t>
        <a:bodyPr/>
        <a:lstStyle/>
        <a:p>
          <a:endParaRPr lang="hr-HR"/>
        </a:p>
      </dgm:t>
    </dgm:pt>
    <dgm:pt modelId="{1A4D97A1-9DF2-49CA-82B8-963DF7DCE551}" type="sibTrans" cxnId="{9EA7FE40-14E3-40C0-9D43-27B4998E44C2}">
      <dgm:prSet/>
      <dgm:spPr/>
      <dgm:t>
        <a:bodyPr/>
        <a:lstStyle/>
        <a:p>
          <a:endParaRPr lang="hr-HR"/>
        </a:p>
      </dgm:t>
    </dgm:pt>
    <dgm:pt modelId="{783B1390-2DC1-48ED-B028-F7960033C6EE}">
      <dgm:prSet phldrT="[Text]"/>
      <dgm:spPr/>
      <dgm:t>
        <a:bodyPr/>
        <a:lstStyle/>
        <a:p>
          <a:r>
            <a:rPr lang="hr-HR" b="1" dirty="0" smtClean="0"/>
            <a:t>GARANCIJE ZA IZVOZNE POSLOVE</a:t>
          </a:r>
          <a:endParaRPr lang="hr-HR" b="1" dirty="0"/>
        </a:p>
      </dgm:t>
    </dgm:pt>
    <dgm:pt modelId="{B9E1B787-2805-42C2-B13E-7CA7498C0107}" type="parTrans" cxnId="{2B8A988E-D3F1-472A-8250-4CECC50BAD78}">
      <dgm:prSet/>
      <dgm:spPr/>
      <dgm:t>
        <a:bodyPr/>
        <a:lstStyle/>
        <a:p>
          <a:endParaRPr lang="hr-HR"/>
        </a:p>
      </dgm:t>
    </dgm:pt>
    <dgm:pt modelId="{61F53FE1-5DBD-44E7-87A9-E658C6616F6B}" type="sibTrans" cxnId="{2B8A988E-D3F1-472A-8250-4CECC50BAD78}">
      <dgm:prSet/>
      <dgm:spPr/>
      <dgm:t>
        <a:bodyPr/>
        <a:lstStyle/>
        <a:p>
          <a:endParaRPr lang="hr-HR"/>
        </a:p>
      </dgm:t>
    </dgm:pt>
    <dgm:pt modelId="{D3CC2A22-97E9-42E7-8BCD-F3A4C6EB5BFC}">
      <dgm:prSet phldrT="[Text]"/>
      <dgm:spPr/>
      <dgm:t>
        <a:bodyPr/>
        <a:lstStyle/>
        <a:p>
          <a:r>
            <a:rPr lang="hr-HR" b="1" dirty="0" smtClean="0"/>
            <a:t>UKUPNA PODRŠKA IZVOZU</a:t>
          </a:r>
          <a:endParaRPr lang="hr-HR" b="1" dirty="0"/>
        </a:p>
      </dgm:t>
    </dgm:pt>
    <dgm:pt modelId="{3987C3EA-A6A3-49C1-AB2A-C595880753C5}">
      <dgm:prSet phldrT="[Text]" custT="1"/>
      <dgm:spPr/>
      <dgm:t>
        <a:bodyPr/>
        <a:lstStyle/>
        <a:p>
          <a:r>
            <a:rPr lang="hr-HR" sz="2800" b="1" dirty="0" smtClean="0"/>
            <a:t>71,0 MLRD. KUNA </a:t>
          </a:r>
          <a:endParaRPr lang="hr-HR" sz="2800" b="1" dirty="0"/>
        </a:p>
      </dgm:t>
    </dgm:pt>
    <dgm:pt modelId="{4569DF19-9B46-4686-97CC-1AC0EEADBE23}" type="sibTrans" cxnId="{C90DE6F4-B6D3-4DF7-9F82-20C255B81DE4}">
      <dgm:prSet/>
      <dgm:spPr/>
      <dgm:t>
        <a:bodyPr/>
        <a:lstStyle/>
        <a:p>
          <a:endParaRPr lang="hr-HR"/>
        </a:p>
      </dgm:t>
    </dgm:pt>
    <dgm:pt modelId="{188DAD5E-C50B-4357-B1E5-D8DA8BD1E59E}" type="parTrans" cxnId="{C90DE6F4-B6D3-4DF7-9F82-20C255B81DE4}">
      <dgm:prSet/>
      <dgm:spPr/>
      <dgm:t>
        <a:bodyPr/>
        <a:lstStyle/>
        <a:p>
          <a:endParaRPr lang="hr-HR"/>
        </a:p>
      </dgm:t>
    </dgm:pt>
    <dgm:pt modelId="{FB2EAFEB-F03D-41F4-8178-7B3A5D855AE8}" type="sibTrans" cxnId="{7B575C4A-2DEA-4AC0-92C6-A05AC4F558A1}">
      <dgm:prSet/>
      <dgm:spPr/>
      <dgm:t>
        <a:bodyPr/>
        <a:lstStyle/>
        <a:p>
          <a:endParaRPr lang="hr-HR"/>
        </a:p>
      </dgm:t>
    </dgm:pt>
    <dgm:pt modelId="{6583CE30-4375-4E1E-8D75-41D012F6BB94}" type="parTrans" cxnId="{7B575C4A-2DEA-4AC0-92C6-A05AC4F558A1}">
      <dgm:prSet/>
      <dgm:spPr/>
      <dgm:t>
        <a:bodyPr/>
        <a:lstStyle/>
        <a:p>
          <a:endParaRPr lang="hr-HR"/>
        </a:p>
      </dgm:t>
    </dgm:pt>
    <dgm:pt modelId="{D0A3F252-139C-49A8-85EC-43035A8D3B1A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 4.912 IZVOZNIH POSLOVA</a:t>
          </a:r>
          <a:endParaRPr lang="hr-HR" dirty="0">
            <a:solidFill>
              <a:schemeClr val="tx1"/>
            </a:solidFill>
          </a:endParaRPr>
        </a:p>
      </dgm:t>
    </dgm:pt>
    <dgm:pt modelId="{2FF235C6-163F-4C58-A95E-EC503A53165F}" type="parTrans" cxnId="{81949B8F-FA15-4F01-8452-8C0CC9187713}">
      <dgm:prSet/>
      <dgm:spPr/>
      <dgm:t>
        <a:bodyPr/>
        <a:lstStyle/>
        <a:p>
          <a:endParaRPr lang="hr-HR"/>
        </a:p>
      </dgm:t>
    </dgm:pt>
    <dgm:pt modelId="{64F3F27F-EFFC-4469-8572-79D24C94C257}" type="sibTrans" cxnId="{81949B8F-FA15-4F01-8452-8C0CC9187713}">
      <dgm:prSet/>
      <dgm:spPr/>
      <dgm:t>
        <a:bodyPr/>
        <a:lstStyle/>
        <a:p>
          <a:endParaRPr lang="hr-HR"/>
        </a:p>
      </dgm:t>
    </dgm:pt>
    <dgm:pt modelId="{359E59DE-7C36-48EA-9B68-67289668582F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7.786 IZVOZNIH POSLOVA </a:t>
          </a:r>
          <a:endParaRPr lang="hr-HR" dirty="0">
            <a:solidFill>
              <a:schemeClr val="tx1"/>
            </a:solidFill>
          </a:endParaRPr>
        </a:p>
      </dgm:t>
    </dgm:pt>
    <dgm:pt modelId="{9092B445-2B05-40FF-BBBE-AE3EC3AF667E}" type="parTrans" cxnId="{419C8970-2B16-400F-AD2E-6FF86F8F0998}">
      <dgm:prSet/>
      <dgm:spPr/>
      <dgm:t>
        <a:bodyPr/>
        <a:lstStyle/>
        <a:p>
          <a:endParaRPr lang="hr-HR"/>
        </a:p>
      </dgm:t>
    </dgm:pt>
    <dgm:pt modelId="{2ED07CA8-336B-4EB0-B793-C5E656A414C1}" type="sibTrans" cxnId="{419C8970-2B16-400F-AD2E-6FF86F8F0998}">
      <dgm:prSet/>
      <dgm:spPr/>
      <dgm:t>
        <a:bodyPr/>
        <a:lstStyle/>
        <a:p>
          <a:endParaRPr lang="hr-HR"/>
        </a:p>
      </dgm:t>
    </dgm:pt>
    <dgm:pt modelId="{75601EA1-EF44-44AA-A5C1-9CCCF6F261FA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 226 IZVOZNIH POSLOVA</a:t>
          </a:r>
          <a:endParaRPr lang="hr-HR" dirty="0">
            <a:solidFill>
              <a:schemeClr val="tx1"/>
            </a:solidFill>
          </a:endParaRPr>
        </a:p>
      </dgm:t>
    </dgm:pt>
    <dgm:pt modelId="{D3ABE24A-5D14-40B0-A826-60B71F92303B}" type="parTrans" cxnId="{5B7EFB1E-1C4B-4918-9C36-502CCABB0EF8}">
      <dgm:prSet/>
      <dgm:spPr/>
      <dgm:t>
        <a:bodyPr/>
        <a:lstStyle/>
        <a:p>
          <a:endParaRPr lang="hr-HR"/>
        </a:p>
      </dgm:t>
    </dgm:pt>
    <dgm:pt modelId="{E4453C7B-305F-4DC9-9E1A-953F0F45E60E}" type="sibTrans" cxnId="{5B7EFB1E-1C4B-4918-9C36-502CCABB0EF8}">
      <dgm:prSet/>
      <dgm:spPr/>
      <dgm:t>
        <a:bodyPr/>
        <a:lstStyle/>
        <a:p>
          <a:endParaRPr lang="hr-HR"/>
        </a:p>
      </dgm:t>
    </dgm:pt>
    <dgm:pt modelId="{EF540BFD-239C-40AA-BC63-E20F583A716E}">
      <dgm:prSet phldrT="[Text]"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12,9 TISUĆA IZVOZNIH POSLOVA</a:t>
          </a:r>
          <a:endParaRPr lang="hr-HR" dirty="0">
            <a:solidFill>
              <a:schemeClr val="tx1"/>
            </a:solidFill>
          </a:endParaRPr>
        </a:p>
      </dgm:t>
    </dgm:pt>
    <dgm:pt modelId="{2A54A879-E3CC-467A-9DCE-2BFA306AF082}" type="sibTrans" cxnId="{AE77D64C-DA1E-4C9F-B411-692A64E971E0}">
      <dgm:prSet/>
      <dgm:spPr/>
      <dgm:t>
        <a:bodyPr/>
        <a:lstStyle/>
        <a:p>
          <a:endParaRPr lang="hr-HR"/>
        </a:p>
      </dgm:t>
    </dgm:pt>
    <dgm:pt modelId="{0C219EC1-4842-4C2F-BDFE-99D3F25A1E1F}" type="parTrans" cxnId="{AE77D64C-DA1E-4C9F-B411-692A64E971E0}">
      <dgm:prSet/>
      <dgm:spPr/>
      <dgm:t>
        <a:bodyPr/>
        <a:lstStyle/>
        <a:p>
          <a:endParaRPr lang="hr-HR"/>
        </a:p>
      </dgm:t>
    </dgm:pt>
    <dgm:pt modelId="{042AF936-8EA7-48AE-A584-8DB9C5ED3994}" type="pres">
      <dgm:prSet presAssocID="{F6A1E43B-7874-4DB4-8B21-47FD816CFA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6D8C26C-1002-45A8-A938-D3D7A58D9835}" type="pres">
      <dgm:prSet presAssocID="{3987C3EA-A6A3-49C1-AB2A-C595880753C5}" presName="linNode" presStyleCnt="0"/>
      <dgm:spPr/>
      <dgm:t>
        <a:bodyPr/>
        <a:lstStyle/>
        <a:p>
          <a:endParaRPr lang="hr-HR"/>
        </a:p>
      </dgm:t>
    </dgm:pt>
    <dgm:pt modelId="{87F3DABD-997B-4C8E-B2CD-7B71752F4E27}" type="pres">
      <dgm:prSet presAssocID="{3987C3EA-A6A3-49C1-AB2A-C595880753C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471C69-D11F-4498-874D-844628C31B44}" type="pres">
      <dgm:prSet presAssocID="{3987C3EA-A6A3-49C1-AB2A-C595880753C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BFE639-79CD-47F9-84BD-46CF3702D429}" type="pres">
      <dgm:prSet presAssocID="{4569DF19-9B46-4686-97CC-1AC0EEADBE23}" presName="sp" presStyleCnt="0"/>
      <dgm:spPr/>
      <dgm:t>
        <a:bodyPr/>
        <a:lstStyle/>
        <a:p>
          <a:endParaRPr lang="hr-HR"/>
        </a:p>
      </dgm:t>
    </dgm:pt>
    <dgm:pt modelId="{043C736B-AB0A-45CA-8686-B2D1C296C8D4}" type="pres">
      <dgm:prSet presAssocID="{D9677CDF-ED68-49AC-923A-F1FBEBE74441}" presName="linNode" presStyleCnt="0"/>
      <dgm:spPr/>
      <dgm:t>
        <a:bodyPr/>
        <a:lstStyle/>
        <a:p>
          <a:endParaRPr lang="hr-HR"/>
        </a:p>
      </dgm:t>
    </dgm:pt>
    <dgm:pt modelId="{07801C91-61C9-4E42-9736-371F6993CB9D}" type="pres">
      <dgm:prSet presAssocID="{D9677CDF-ED68-49AC-923A-F1FBEBE74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88EE6C-192B-4165-9A53-5448BA792FF7}" type="pres">
      <dgm:prSet presAssocID="{D9677CDF-ED68-49AC-923A-F1FBEBE74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68AB34-C2A6-463F-9D32-252CC1778218}" type="pres">
      <dgm:prSet presAssocID="{9684F814-6E68-477C-920D-0D5D8FFF67E2}" presName="sp" presStyleCnt="0"/>
      <dgm:spPr/>
      <dgm:t>
        <a:bodyPr/>
        <a:lstStyle/>
        <a:p>
          <a:endParaRPr lang="hr-HR"/>
        </a:p>
      </dgm:t>
    </dgm:pt>
    <dgm:pt modelId="{EBC5B30A-1688-415C-8D97-1DDA64C98D58}" type="pres">
      <dgm:prSet presAssocID="{48ABCC36-E375-468A-B792-FB5D6778AC3E}" presName="linNode" presStyleCnt="0"/>
      <dgm:spPr/>
      <dgm:t>
        <a:bodyPr/>
        <a:lstStyle/>
        <a:p>
          <a:endParaRPr lang="hr-HR"/>
        </a:p>
      </dgm:t>
    </dgm:pt>
    <dgm:pt modelId="{D0CBCD06-B821-469D-A304-28EB4A2E3694}" type="pres">
      <dgm:prSet presAssocID="{48ABCC36-E375-468A-B792-FB5D6778AC3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1632EC-7601-4667-AF9E-4D7871AE2026}" type="pres">
      <dgm:prSet presAssocID="{48ABCC36-E375-468A-B792-FB5D6778AC3E}" presName="descendantText" presStyleLbl="alignAccFollowNode1" presStyleIdx="2" presStyleCnt="4" custLinFactNeighborX="51727" custLinFactNeighborY="-1186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C04044-8919-4B89-AEF7-292BFBA25B48}" type="pres">
      <dgm:prSet presAssocID="{FFDF57FD-EACB-40E2-A467-192AE5EF66AC}" presName="sp" presStyleCnt="0"/>
      <dgm:spPr/>
      <dgm:t>
        <a:bodyPr/>
        <a:lstStyle/>
        <a:p>
          <a:endParaRPr lang="hr-HR"/>
        </a:p>
      </dgm:t>
    </dgm:pt>
    <dgm:pt modelId="{C7B32732-353B-480F-8F12-DD1399536446}" type="pres">
      <dgm:prSet presAssocID="{E8F21B1C-F7D7-4E75-A3E5-A406BFEF11C4}" presName="linNode" presStyleCnt="0"/>
      <dgm:spPr/>
      <dgm:t>
        <a:bodyPr/>
        <a:lstStyle/>
        <a:p>
          <a:endParaRPr lang="hr-HR"/>
        </a:p>
      </dgm:t>
    </dgm:pt>
    <dgm:pt modelId="{E327CA08-26BA-4AC5-BC81-5814256A87C1}" type="pres">
      <dgm:prSet presAssocID="{E8F21B1C-F7D7-4E75-A3E5-A406BFEF11C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9CDD5A-434A-45AA-8925-F8B57CA0735D}" type="pres">
      <dgm:prSet presAssocID="{E8F21B1C-F7D7-4E75-A3E5-A406BFEF11C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97DFA2B-4E3E-401A-A839-CDC9A8D0A0DD}" type="presOf" srcId="{EF540BFD-239C-40AA-BC63-E20F583A716E}" destId="{4D471C69-D11F-4498-874D-844628C31B44}" srcOrd="0" destOrd="1" presId="urn:microsoft.com/office/officeart/2005/8/layout/vList5"/>
    <dgm:cxn modelId="{1CDEF5B7-B56B-42B8-A204-5017C23A848F}" type="presOf" srcId="{783B1390-2DC1-48ED-B028-F7960033C6EE}" destId="{3C9CDD5A-434A-45AA-8925-F8B57CA0735D}" srcOrd="0" destOrd="0" presId="urn:microsoft.com/office/officeart/2005/8/layout/vList5"/>
    <dgm:cxn modelId="{9EA7FE40-14E3-40C0-9D43-27B4998E44C2}" srcId="{F6A1E43B-7874-4DB4-8B21-47FD816CFAED}" destId="{E8F21B1C-F7D7-4E75-A3E5-A406BFEF11C4}" srcOrd="3" destOrd="0" parTransId="{0E2C5943-2C22-4E53-BD8B-3ACA3CDB6B29}" sibTransId="{1A4D97A1-9DF2-49CA-82B8-963DF7DCE551}"/>
    <dgm:cxn modelId="{06EFCEB3-2F9A-4199-BC91-3D1D43C68429}" type="presOf" srcId="{D0A3F252-139C-49A8-85EC-43035A8D3B1A}" destId="{1488EE6C-192B-4165-9A53-5448BA792FF7}" srcOrd="0" destOrd="1" presId="urn:microsoft.com/office/officeart/2005/8/layout/vList5"/>
    <dgm:cxn modelId="{419C8970-2B16-400F-AD2E-6FF86F8F0998}" srcId="{30700EC0-7A1F-4DE8-920A-FBB419DA8F04}" destId="{359E59DE-7C36-48EA-9B68-67289668582F}" srcOrd="0" destOrd="0" parTransId="{9092B445-2B05-40FF-BBBE-AE3EC3AF667E}" sibTransId="{2ED07CA8-336B-4EB0-B793-C5E656A414C1}"/>
    <dgm:cxn modelId="{81949B8F-FA15-4F01-8452-8C0CC9187713}" srcId="{6CFBD080-9470-4899-A33A-010612E3F8C6}" destId="{D0A3F252-139C-49A8-85EC-43035A8D3B1A}" srcOrd="0" destOrd="0" parTransId="{2FF235C6-163F-4C58-A95E-EC503A53165F}" sibTransId="{64F3F27F-EFFC-4469-8572-79D24C94C257}"/>
    <dgm:cxn modelId="{2CBD74E3-7871-4112-811C-C0A3087CD7D1}" srcId="{F6A1E43B-7874-4DB4-8B21-47FD816CFAED}" destId="{48ABCC36-E375-468A-B792-FB5D6778AC3E}" srcOrd="2" destOrd="0" parTransId="{5B89609C-8D40-4B3B-ADD8-DC6AD1A5D928}" sibTransId="{FFDF57FD-EACB-40E2-A467-192AE5EF66AC}"/>
    <dgm:cxn modelId="{72A79A0E-5AE3-4CFF-8000-3D959D81828A}" srcId="{F6A1E43B-7874-4DB4-8B21-47FD816CFAED}" destId="{D9677CDF-ED68-49AC-923A-F1FBEBE74441}" srcOrd="1" destOrd="0" parTransId="{FF07F42F-45AC-476C-B238-8BFDD1503CB8}" sibTransId="{9684F814-6E68-477C-920D-0D5D8FFF67E2}"/>
    <dgm:cxn modelId="{2B8A988E-D3F1-472A-8250-4CECC50BAD78}" srcId="{E8F21B1C-F7D7-4E75-A3E5-A406BFEF11C4}" destId="{783B1390-2DC1-48ED-B028-F7960033C6EE}" srcOrd="0" destOrd="0" parTransId="{B9E1B787-2805-42C2-B13E-7CA7498C0107}" sibTransId="{61F53FE1-5DBD-44E7-87A9-E658C6616F6B}"/>
    <dgm:cxn modelId="{59E95C05-B544-49A8-95E7-7B685B4C8C59}" srcId="{D9677CDF-ED68-49AC-923A-F1FBEBE74441}" destId="{6CFBD080-9470-4899-A33A-010612E3F8C6}" srcOrd="0" destOrd="0" parTransId="{63D27199-D4B0-48E5-B2E8-71E61B220AAB}" sibTransId="{B91AB1E2-12D5-4220-AD99-6B644D8B6086}"/>
    <dgm:cxn modelId="{2600F099-383D-4046-BFD3-1D408AC75809}" type="presOf" srcId="{F6A1E43B-7874-4DB4-8B21-47FD816CFAED}" destId="{042AF936-8EA7-48AE-A584-8DB9C5ED3994}" srcOrd="0" destOrd="0" presId="urn:microsoft.com/office/officeart/2005/8/layout/vList5"/>
    <dgm:cxn modelId="{6EADCBF4-2C85-47DE-A547-380CA8712954}" type="presOf" srcId="{3987C3EA-A6A3-49C1-AB2A-C595880753C5}" destId="{87F3DABD-997B-4C8E-B2CD-7B71752F4E27}" srcOrd="0" destOrd="0" presId="urn:microsoft.com/office/officeart/2005/8/layout/vList5"/>
    <dgm:cxn modelId="{27894C85-E4B8-474A-980E-BA863700C284}" type="presOf" srcId="{30700EC0-7A1F-4DE8-920A-FBB419DA8F04}" destId="{E91632EC-7601-4667-AF9E-4D7871AE2026}" srcOrd="0" destOrd="0" presId="urn:microsoft.com/office/officeart/2005/8/layout/vList5"/>
    <dgm:cxn modelId="{AE77D64C-DA1E-4C9F-B411-692A64E971E0}" srcId="{D3CC2A22-97E9-42E7-8BCD-F3A4C6EB5BFC}" destId="{EF540BFD-239C-40AA-BC63-E20F583A716E}" srcOrd="0" destOrd="0" parTransId="{0C219EC1-4842-4C2F-BDFE-99D3F25A1E1F}" sibTransId="{2A54A879-E3CC-467A-9DCE-2BFA306AF082}"/>
    <dgm:cxn modelId="{3890A4FA-020E-4D95-BCC6-9B7F07A9B9E5}" srcId="{48ABCC36-E375-468A-B792-FB5D6778AC3E}" destId="{30700EC0-7A1F-4DE8-920A-FBB419DA8F04}" srcOrd="0" destOrd="0" parTransId="{F6B0A089-8B27-497F-84EE-50EDAF9449BB}" sibTransId="{BE506774-9D5D-40A9-9B73-6DE36E5C081E}"/>
    <dgm:cxn modelId="{B09A289D-D2E0-43E0-B87A-618A5CF7D17E}" type="presOf" srcId="{75601EA1-EF44-44AA-A5C1-9CCCF6F261FA}" destId="{3C9CDD5A-434A-45AA-8925-F8B57CA0735D}" srcOrd="0" destOrd="1" presId="urn:microsoft.com/office/officeart/2005/8/layout/vList5"/>
    <dgm:cxn modelId="{C90DE6F4-B6D3-4DF7-9F82-20C255B81DE4}" srcId="{F6A1E43B-7874-4DB4-8B21-47FD816CFAED}" destId="{3987C3EA-A6A3-49C1-AB2A-C595880753C5}" srcOrd="0" destOrd="0" parTransId="{188DAD5E-C50B-4357-B1E5-D8DA8BD1E59E}" sibTransId="{4569DF19-9B46-4686-97CC-1AC0EEADBE23}"/>
    <dgm:cxn modelId="{F56AF71F-BFEC-41E1-920F-54E2445EDB99}" type="presOf" srcId="{6CFBD080-9470-4899-A33A-010612E3F8C6}" destId="{1488EE6C-192B-4165-9A53-5448BA792FF7}" srcOrd="0" destOrd="0" presId="urn:microsoft.com/office/officeart/2005/8/layout/vList5"/>
    <dgm:cxn modelId="{CF732AE7-6EE1-4B7C-9178-9C6E98811218}" type="presOf" srcId="{E8F21B1C-F7D7-4E75-A3E5-A406BFEF11C4}" destId="{E327CA08-26BA-4AC5-BC81-5814256A87C1}" srcOrd="0" destOrd="0" presId="urn:microsoft.com/office/officeart/2005/8/layout/vList5"/>
    <dgm:cxn modelId="{E7414412-E6D1-4CBE-B143-35C722F3D029}" type="presOf" srcId="{D3CC2A22-97E9-42E7-8BCD-F3A4C6EB5BFC}" destId="{4D471C69-D11F-4498-874D-844628C31B44}" srcOrd="0" destOrd="0" presId="urn:microsoft.com/office/officeart/2005/8/layout/vList5"/>
    <dgm:cxn modelId="{5B7EFB1E-1C4B-4918-9C36-502CCABB0EF8}" srcId="{783B1390-2DC1-48ED-B028-F7960033C6EE}" destId="{75601EA1-EF44-44AA-A5C1-9CCCF6F261FA}" srcOrd="0" destOrd="0" parTransId="{D3ABE24A-5D14-40B0-A826-60B71F92303B}" sibTransId="{E4453C7B-305F-4DC9-9E1A-953F0F45E60E}"/>
    <dgm:cxn modelId="{C6BC99D1-6B9F-4A32-9713-63739E5F1C57}" type="presOf" srcId="{D9677CDF-ED68-49AC-923A-F1FBEBE74441}" destId="{07801C91-61C9-4E42-9736-371F6993CB9D}" srcOrd="0" destOrd="0" presId="urn:microsoft.com/office/officeart/2005/8/layout/vList5"/>
    <dgm:cxn modelId="{7B575C4A-2DEA-4AC0-92C6-A05AC4F558A1}" srcId="{3987C3EA-A6A3-49C1-AB2A-C595880753C5}" destId="{D3CC2A22-97E9-42E7-8BCD-F3A4C6EB5BFC}" srcOrd="0" destOrd="0" parTransId="{6583CE30-4375-4E1E-8D75-41D012F6BB94}" sibTransId="{FB2EAFEB-F03D-41F4-8178-7B3A5D855AE8}"/>
    <dgm:cxn modelId="{9B17F297-722A-4C46-B431-E5E5DD2F8753}" type="presOf" srcId="{48ABCC36-E375-468A-B792-FB5D6778AC3E}" destId="{D0CBCD06-B821-469D-A304-28EB4A2E3694}" srcOrd="0" destOrd="0" presId="urn:microsoft.com/office/officeart/2005/8/layout/vList5"/>
    <dgm:cxn modelId="{7193DA8B-E7B2-4BE1-A9E2-6B9040926F4F}" type="presOf" srcId="{359E59DE-7C36-48EA-9B68-67289668582F}" destId="{E91632EC-7601-4667-AF9E-4D7871AE2026}" srcOrd="0" destOrd="1" presId="urn:microsoft.com/office/officeart/2005/8/layout/vList5"/>
    <dgm:cxn modelId="{50C2A4C7-A8B6-4E54-82D0-E342CAE553CD}" type="presParOf" srcId="{042AF936-8EA7-48AE-A584-8DB9C5ED3994}" destId="{76D8C26C-1002-45A8-A938-D3D7A58D9835}" srcOrd="0" destOrd="0" presId="urn:microsoft.com/office/officeart/2005/8/layout/vList5"/>
    <dgm:cxn modelId="{49C179A8-667F-478C-B2D7-3A06AEFED7FF}" type="presParOf" srcId="{76D8C26C-1002-45A8-A938-D3D7A58D9835}" destId="{87F3DABD-997B-4C8E-B2CD-7B71752F4E27}" srcOrd="0" destOrd="0" presId="urn:microsoft.com/office/officeart/2005/8/layout/vList5"/>
    <dgm:cxn modelId="{32907F81-B4F9-473E-AB8C-41F14652A635}" type="presParOf" srcId="{76D8C26C-1002-45A8-A938-D3D7A58D9835}" destId="{4D471C69-D11F-4498-874D-844628C31B44}" srcOrd="1" destOrd="0" presId="urn:microsoft.com/office/officeart/2005/8/layout/vList5"/>
    <dgm:cxn modelId="{744C392A-55AD-4A6B-8967-A882510176E7}" type="presParOf" srcId="{042AF936-8EA7-48AE-A584-8DB9C5ED3994}" destId="{E6BFE639-79CD-47F9-84BD-46CF3702D429}" srcOrd="1" destOrd="0" presId="urn:microsoft.com/office/officeart/2005/8/layout/vList5"/>
    <dgm:cxn modelId="{286825C0-9051-4DC3-836B-15D0975C1997}" type="presParOf" srcId="{042AF936-8EA7-48AE-A584-8DB9C5ED3994}" destId="{043C736B-AB0A-45CA-8686-B2D1C296C8D4}" srcOrd="2" destOrd="0" presId="urn:microsoft.com/office/officeart/2005/8/layout/vList5"/>
    <dgm:cxn modelId="{D9A3F6C3-D9E5-4788-AAAD-7E93C3460B83}" type="presParOf" srcId="{043C736B-AB0A-45CA-8686-B2D1C296C8D4}" destId="{07801C91-61C9-4E42-9736-371F6993CB9D}" srcOrd="0" destOrd="0" presId="urn:microsoft.com/office/officeart/2005/8/layout/vList5"/>
    <dgm:cxn modelId="{E3F9751C-FB74-488F-9548-5B5D3F2AF230}" type="presParOf" srcId="{043C736B-AB0A-45CA-8686-B2D1C296C8D4}" destId="{1488EE6C-192B-4165-9A53-5448BA792FF7}" srcOrd="1" destOrd="0" presId="urn:microsoft.com/office/officeart/2005/8/layout/vList5"/>
    <dgm:cxn modelId="{FD5F211E-D517-4F21-AED3-6423401128D8}" type="presParOf" srcId="{042AF936-8EA7-48AE-A584-8DB9C5ED3994}" destId="{2568AB34-C2A6-463F-9D32-252CC1778218}" srcOrd="3" destOrd="0" presId="urn:microsoft.com/office/officeart/2005/8/layout/vList5"/>
    <dgm:cxn modelId="{C927F728-BBA4-4602-94BC-0D2DACC4985C}" type="presParOf" srcId="{042AF936-8EA7-48AE-A584-8DB9C5ED3994}" destId="{EBC5B30A-1688-415C-8D97-1DDA64C98D58}" srcOrd="4" destOrd="0" presId="urn:microsoft.com/office/officeart/2005/8/layout/vList5"/>
    <dgm:cxn modelId="{B3023CFE-BFD2-445A-872A-9BEE8429E0EB}" type="presParOf" srcId="{EBC5B30A-1688-415C-8D97-1DDA64C98D58}" destId="{D0CBCD06-B821-469D-A304-28EB4A2E3694}" srcOrd="0" destOrd="0" presId="urn:microsoft.com/office/officeart/2005/8/layout/vList5"/>
    <dgm:cxn modelId="{D689B5D8-4E0B-4D24-B4D7-4BB5D6A1FE4C}" type="presParOf" srcId="{EBC5B30A-1688-415C-8D97-1DDA64C98D58}" destId="{E91632EC-7601-4667-AF9E-4D7871AE2026}" srcOrd="1" destOrd="0" presId="urn:microsoft.com/office/officeart/2005/8/layout/vList5"/>
    <dgm:cxn modelId="{0C68C240-5940-41CF-9AC9-79539852E6ED}" type="presParOf" srcId="{042AF936-8EA7-48AE-A584-8DB9C5ED3994}" destId="{E9C04044-8919-4B89-AEF7-292BFBA25B48}" srcOrd="5" destOrd="0" presId="urn:microsoft.com/office/officeart/2005/8/layout/vList5"/>
    <dgm:cxn modelId="{4EDBF803-1BB5-4D5A-B799-04AD9EFE3396}" type="presParOf" srcId="{042AF936-8EA7-48AE-A584-8DB9C5ED3994}" destId="{C7B32732-353B-480F-8F12-DD1399536446}" srcOrd="6" destOrd="0" presId="urn:microsoft.com/office/officeart/2005/8/layout/vList5"/>
    <dgm:cxn modelId="{4CCE5D5B-CC46-4BB3-AB6C-635C8FB8C3A2}" type="presParOf" srcId="{C7B32732-353B-480F-8F12-DD1399536446}" destId="{E327CA08-26BA-4AC5-BC81-5814256A87C1}" srcOrd="0" destOrd="0" presId="urn:microsoft.com/office/officeart/2005/8/layout/vList5"/>
    <dgm:cxn modelId="{524698D0-EA63-4FFF-94AC-BAD2C1176AF7}" type="presParOf" srcId="{C7B32732-353B-480F-8F12-DD1399536446}" destId="{3C9CDD5A-434A-45AA-8925-F8B57CA073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37655E-87A9-4641-8586-DC7540DE8D26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2E6BED3-45B0-48A6-93BA-FC7BBD7B4593}">
      <dgm:prSet phldrT="[Text]"/>
      <dgm:spPr/>
      <dgm:t>
        <a:bodyPr/>
        <a:lstStyle/>
        <a:p>
          <a:r>
            <a:rPr lang="hr-HR" dirty="0" smtClean="0"/>
            <a:t>Krediti</a:t>
          </a:r>
          <a:endParaRPr lang="hr-HR" dirty="0"/>
        </a:p>
      </dgm:t>
    </dgm:pt>
    <dgm:pt modelId="{B7C1C347-6493-4A75-AA52-FD0DE32FDCFB}" type="parTrans" cxnId="{5F68C58C-FFD9-47BB-B424-6975BD3A3F74}">
      <dgm:prSet/>
      <dgm:spPr/>
      <dgm:t>
        <a:bodyPr/>
        <a:lstStyle/>
        <a:p>
          <a:endParaRPr lang="hr-HR"/>
        </a:p>
      </dgm:t>
    </dgm:pt>
    <dgm:pt modelId="{C3A376FF-72CF-4249-AC88-47547C724946}" type="sibTrans" cxnId="{5F68C58C-FFD9-47BB-B424-6975BD3A3F74}">
      <dgm:prSet/>
      <dgm:spPr/>
      <dgm:t>
        <a:bodyPr/>
        <a:lstStyle/>
        <a:p>
          <a:endParaRPr lang="hr-HR"/>
        </a:p>
      </dgm:t>
    </dgm:pt>
    <dgm:pt modelId="{01CE2874-D396-48F4-AD6A-492C858EE85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r-HR" sz="1200" dirty="0" smtClean="0"/>
            <a:t>28 kreditnih programa</a:t>
          </a:r>
          <a:endParaRPr lang="hr-HR" sz="1200" dirty="0"/>
        </a:p>
      </dgm:t>
    </dgm:pt>
    <dgm:pt modelId="{AD8C7515-38F5-4C54-B335-29736D11453B}" type="parTrans" cxnId="{2FD0A1A8-D1A3-4BED-B651-F4992D4BD3A5}">
      <dgm:prSet/>
      <dgm:spPr/>
      <dgm:t>
        <a:bodyPr/>
        <a:lstStyle/>
        <a:p>
          <a:endParaRPr lang="hr-HR"/>
        </a:p>
      </dgm:t>
    </dgm:pt>
    <dgm:pt modelId="{3772874B-A8F2-4D2F-97E8-0998A349407A}" type="sibTrans" cxnId="{2FD0A1A8-D1A3-4BED-B651-F4992D4BD3A5}">
      <dgm:prSet/>
      <dgm:spPr/>
      <dgm:t>
        <a:bodyPr/>
        <a:lstStyle/>
        <a:p>
          <a:endParaRPr lang="hr-HR"/>
        </a:p>
      </dgm:t>
    </dgm:pt>
    <dgm:pt modelId="{B13C5822-141B-49A7-A3CC-55C6D842C7D3}">
      <dgm:prSet phldrT="[Text]"/>
      <dgm:spPr/>
      <dgm:t>
        <a:bodyPr/>
        <a:lstStyle/>
        <a:p>
          <a:r>
            <a:rPr lang="hr-HR" dirty="0" smtClean="0"/>
            <a:t>Garancije i akreditivi</a:t>
          </a:r>
          <a:endParaRPr lang="hr-HR" dirty="0"/>
        </a:p>
      </dgm:t>
    </dgm:pt>
    <dgm:pt modelId="{C533778F-A74D-437E-8646-4692641C76DB}" type="parTrans" cxnId="{3914EB2C-9214-4EE3-8EEC-0D37C5C81127}">
      <dgm:prSet/>
      <dgm:spPr/>
      <dgm:t>
        <a:bodyPr/>
        <a:lstStyle/>
        <a:p>
          <a:endParaRPr lang="hr-HR"/>
        </a:p>
      </dgm:t>
    </dgm:pt>
    <dgm:pt modelId="{BE94A6F2-97B9-4DC2-9CAB-174BDD5E05D4}" type="sibTrans" cxnId="{3914EB2C-9214-4EE3-8EEC-0D37C5C81127}">
      <dgm:prSet/>
      <dgm:spPr/>
      <dgm:t>
        <a:bodyPr/>
        <a:lstStyle/>
        <a:p>
          <a:endParaRPr lang="hr-HR"/>
        </a:p>
      </dgm:t>
    </dgm:pt>
    <dgm:pt modelId="{67E9C79B-12FE-4F00-84C8-9D77431715F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hr-HR" sz="1200" dirty="0" smtClean="0"/>
            <a:t>Ponudbene</a:t>
          </a:r>
          <a:endParaRPr lang="hr-HR" sz="1200" dirty="0"/>
        </a:p>
      </dgm:t>
    </dgm:pt>
    <dgm:pt modelId="{C1108E18-20FD-40A3-8D5B-CBE86757C1D0}" type="parTrans" cxnId="{9EA00FF8-20A7-496E-8AA9-D92451C2F18B}">
      <dgm:prSet/>
      <dgm:spPr/>
      <dgm:t>
        <a:bodyPr/>
        <a:lstStyle/>
        <a:p>
          <a:endParaRPr lang="hr-HR"/>
        </a:p>
      </dgm:t>
    </dgm:pt>
    <dgm:pt modelId="{702E1C16-AD72-446F-B466-E1C7837D58B4}" type="sibTrans" cxnId="{9EA00FF8-20A7-496E-8AA9-D92451C2F18B}">
      <dgm:prSet/>
      <dgm:spPr/>
      <dgm:t>
        <a:bodyPr/>
        <a:lstStyle/>
        <a:p>
          <a:endParaRPr lang="hr-HR"/>
        </a:p>
      </dgm:t>
    </dgm:pt>
    <dgm:pt modelId="{49A4322C-4CB6-4B4A-88FB-9F5AE76AB483}">
      <dgm:prSet phldrT="[Text]"/>
      <dgm:spPr/>
      <dgm:t>
        <a:bodyPr/>
        <a:lstStyle/>
        <a:p>
          <a:r>
            <a:rPr lang="hr-HR" dirty="0" smtClean="0"/>
            <a:t>Savjetovanje</a:t>
          </a:r>
          <a:endParaRPr lang="hr-HR" dirty="0"/>
        </a:p>
      </dgm:t>
    </dgm:pt>
    <dgm:pt modelId="{34B757F6-B70C-4695-879E-898C30B100B9}" type="parTrans" cxnId="{E26E531F-7EBE-478D-A343-FBFC293A6ABB}">
      <dgm:prSet/>
      <dgm:spPr/>
      <dgm:t>
        <a:bodyPr/>
        <a:lstStyle/>
        <a:p>
          <a:endParaRPr lang="hr-HR"/>
        </a:p>
      </dgm:t>
    </dgm:pt>
    <dgm:pt modelId="{C48AFA82-7343-4596-8DE4-FD5A72A9FE98}" type="sibTrans" cxnId="{E26E531F-7EBE-478D-A343-FBFC293A6ABB}">
      <dgm:prSet/>
      <dgm:spPr/>
      <dgm:t>
        <a:bodyPr/>
        <a:lstStyle/>
        <a:p>
          <a:endParaRPr lang="hr-HR"/>
        </a:p>
      </dgm:t>
    </dgm:pt>
    <dgm:pt modelId="{2AB243C4-FAB7-468B-96D1-198703B93F1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hr-HR" sz="1200" dirty="0" smtClean="0"/>
            <a:t>Savjetodavne usluge tijekom trajanja projekta</a:t>
          </a:r>
          <a:endParaRPr lang="hr-HR" sz="1200" dirty="0"/>
        </a:p>
      </dgm:t>
    </dgm:pt>
    <dgm:pt modelId="{772201C9-F5D2-48F3-B10C-577DE383640D}" type="parTrans" cxnId="{50C4F648-508F-4B9D-B5EC-29B6226EC61A}">
      <dgm:prSet/>
      <dgm:spPr/>
      <dgm:t>
        <a:bodyPr/>
        <a:lstStyle/>
        <a:p>
          <a:endParaRPr lang="hr-HR"/>
        </a:p>
      </dgm:t>
    </dgm:pt>
    <dgm:pt modelId="{65F14EB0-CEAC-4708-9C75-C8A7BFA9BB2F}" type="sibTrans" cxnId="{50C4F648-508F-4B9D-B5EC-29B6226EC61A}">
      <dgm:prSet/>
      <dgm:spPr/>
      <dgm:t>
        <a:bodyPr/>
        <a:lstStyle/>
        <a:p>
          <a:endParaRPr lang="hr-HR"/>
        </a:p>
      </dgm:t>
    </dgm:pt>
    <dgm:pt modelId="{75FC83A6-F087-4F29-AEC3-DBC7C30B2E1F}">
      <dgm:prSet phldrT="[Text]"/>
      <dgm:spPr/>
      <dgm:t>
        <a:bodyPr/>
        <a:lstStyle/>
        <a:p>
          <a:r>
            <a:rPr lang="hr-HR" dirty="0" smtClean="0"/>
            <a:t>Osiguranje</a:t>
          </a:r>
          <a:endParaRPr lang="hr-HR" dirty="0"/>
        </a:p>
      </dgm:t>
    </dgm:pt>
    <dgm:pt modelId="{23DC58BB-E255-4AC8-8FE8-E5C29FF108EB}" type="parTrans" cxnId="{8D3F20DB-E2AA-4079-888C-F5AE5CCED419}">
      <dgm:prSet/>
      <dgm:spPr/>
      <dgm:t>
        <a:bodyPr/>
        <a:lstStyle/>
        <a:p>
          <a:endParaRPr lang="hr-HR"/>
        </a:p>
      </dgm:t>
    </dgm:pt>
    <dgm:pt modelId="{D121B262-887B-47BA-BDBB-29380AE26835}" type="sibTrans" cxnId="{8D3F20DB-E2AA-4079-888C-F5AE5CCED419}">
      <dgm:prSet/>
      <dgm:spPr/>
      <dgm:t>
        <a:bodyPr/>
        <a:lstStyle/>
        <a:p>
          <a:endParaRPr lang="hr-HR"/>
        </a:p>
      </dgm:t>
    </dgm:pt>
    <dgm:pt modelId="{ABE73B88-CEB4-46DE-8832-33E5AD14ACC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dirty="0" smtClean="0"/>
            <a:t>Osiguranje od političkih i komercijalnih rizika</a:t>
          </a:r>
          <a:endParaRPr lang="hr-HR" sz="1200" dirty="0"/>
        </a:p>
      </dgm:t>
    </dgm:pt>
    <dgm:pt modelId="{B80E93FB-47F6-4B02-A852-C956549911ED}" type="parTrans" cxnId="{2D0E7603-9B4C-4409-84D2-436C1281E35A}">
      <dgm:prSet/>
      <dgm:spPr/>
      <dgm:t>
        <a:bodyPr/>
        <a:lstStyle/>
        <a:p>
          <a:endParaRPr lang="hr-HR"/>
        </a:p>
      </dgm:t>
    </dgm:pt>
    <dgm:pt modelId="{F77406DF-8B6E-4857-BFA6-8BB726FA11F6}" type="sibTrans" cxnId="{2D0E7603-9B4C-4409-84D2-436C1281E35A}">
      <dgm:prSet/>
      <dgm:spPr/>
      <dgm:t>
        <a:bodyPr/>
        <a:lstStyle/>
        <a:p>
          <a:endParaRPr lang="hr-HR"/>
        </a:p>
      </dgm:t>
    </dgm:pt>
    <dgm:pt modelId="{E6661D8E-16DD-4E0F-A491-B0ED7B74A1F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hr-HR" sz="1200" dirty="0" smtClean="0"/>
            <a:t>Za dobro izvršenje posla</a:t>
          </a:r>
          <a:endParaRPr lang="hr-HR" sz="1200" dirty="0"/>
        </a:p>
      </dgm:t>
    </dgm:pt>
    <dgm:pt modelId="{7C98EBCE-3E87-45C2-A85C-45164A854483}" type="parTrans" cxnId="{7A760AD2-011E-4C9B-9BB8-32F9DEDC770B}">
      <dgm:prSet/>
      <dgm:spPr/>
      <dgm:t>
        <a:bodyPr/>
        <a:lstStyle/>
        <a:p>
          <a:endParaRPr lang="hr-HR"/>
        </a:p>
      </dgm:t>
    </dgm:pt>
    <dgm:pt modelId="{B4A35BA2-2D45-4FBA-8845-EDC5252FC3E2}" type="sibTrans" cxnId="{7A760AD2-011E-4C9B-9BB8-32F9DEDC770B}">
      <dgm:prSet/>
      <dgm:spPr/>
      <dgm:t>
        <a:bodyPr/>
        <a:lstStyle/>
        <a:p>
          <a:endParaRPr lang="hr-HR"/>
        </a:p>
      </dgm:t>
    </dgm:pt>
    <dgm:pt modelId="{61AC3D60-F786-4338-B462-FD23C892A41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hr-HR" sz="1200" dirty="0" smtClean="0"/>
            <a:t>Za povrat avansa</a:t>
          </a:r>
          <a:endParaRPr lang="hr-HR" sz="1200" dirty="0"/>
        </a:p>
      </dgm:t>
    </dgm:pt>
    <dgm:pt modelId="{222CA9CE-97BE-403D-BEB4-3F522B15A5F5}" type="parTrans" cxnId="{B56A5129-6CB9-4DA7-91B1-72DF32C3BBF1}">
      <dgm:prSet/>
      <dgm:spPr/>
      <dgm:t>
        <a:bodyPr/>
        <a:lstStyle/>
        <a:p>
          <a:endParaRPr lang="hr-HR"/>
        </a:p>
      </dgm:t>
    </dgm:pt>
    <dgm:pt modelId="{F33E119E-70BF-4FE2-BF70-87470F803891}" type="sibTrans" cxnId="{B56A5129-6CB9-4DA7-91B1-72DF32C3BBF1}">
      <dgm:prSet/>
      <dgm:spPr/>
      <dgm:t>
        <a:bodyPr/>
        <a:lstStyle/>
        <a:p>
          <a:endParaRPr lang="hr-HR"/>
        </a:p>
      </dgm:t>
    </dgm:pt>
    <dgm:pt modelId="{E2FDEF22-1A26-4090-BDCF-1A125282B11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hr-HR" sz="1200" dirty="0" smtClean="0"/>
            <a:t>Za </a:t>
          </a:r>
          <a:r>
            <a:rPr lang="hr-HR" sz="1200" dirty="0" err="1" smtClean="0"/>
            <a:t>grantni</a:t>
          </a:r>
          <a:r>
            <a:rPr lang="hr-HR" sz="1200" dirty="0" smtClean="0"/>
            <a:t> period</a:t>
          </a:r>
          <a:endParaRPr lang="hr-HR" sz="1200" dirty="0"/>
        </a:p>
      </dgm:t>
    </dgm:pt>
    <dgm:pt modelId="{1CDB9162-81AE-4A15-8BF3-FD6F26D851A2}" type="parTrans" cxnId="{0EBA6D22-814A-48DF-92B7-6F3D520EE3F3}">
      <dgm:prSet/>
      <dgm:spPr/>
      <dgm:t>
        <a:bodyPr/>
        <a:lstStyle/>
        <a:p>
          <a:endParaRPr lang="hr-HR"/>
        </a:p>
      </dgm:t>
    </dgm:pt>
    <dgm:pt modelId="{3FF85A68-3141-4016-9E0E-ABC349729EEA}" type="sibTrans" cxnId="{0EBA6D22-814A-48DF-92B7-6F3D520EE3F3}">
      <dgm:prSet/>
      <dgm:spPr/>
      <dgm:t>
        <a:bodyPr/>
        <a:lstStyle/>
        <a:p>
          <a:endParaRPr lang="hr-HR"/>
        </a:p>
      </dgm:t>
    </dgm:pt>
    <dgm:pt modelId="{1F24D71D-FBA5-4DAF-A997-0CF75A03E72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hr-HR" sz="1200" dirty="0"/>
        </a:p>
      </dgm:t>
    </dgm:pt>
    <dgm:pt modelId="{814F7B7F-6FE0-4187-AC55-13BB1B42B47D}" type="parTrans" cxnId="{19F06882-8659-40A1-96F8-5947BC945423}">
      <dgm:prSet/>
      <dgm:spPr/>
      <dgm:t>
        <a:bodyPr/>
        <a:lstStyle/>
        <a:p>
          <a:endParaRPr lang="hr-HR"/>
        </a:p>
      </dgm:t>
    </dgm:pt>
    <dgm:pt modelId="{8657CB18-3C8D-48B3-84D5-088E6E783725}" type="sibTrans" cxnId="{19F06882-8659-40A1-96F8-5947BC945423}">
      <dgm:prSet/>
      <dgm:spPr/>
      <dgm:t>
        <a:bodyPr/>
        <a:lstStyle/>
        <a:p>
          <a:endParaRPr lang="hr-HR"/>
        </a:p>
      </dgm:t>
    </dgm:pt>
    <dgm:pt modelId="{5493EEE2-24B4-4871-B03E-1B865F91518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200" dirty="0" smtClean="0"/>
            <a:t>Osiguranje izvoza</a:t>
          </a:r>
          <a:endParaRPr lang="hr-HR" sz="1200" dirty="0"/>
        </a:p>
      </dgm:t>
    </dgm:pt>
    <dgm:pt modelId="{C710AD72-6720-4A26-908C-DF1BD2B5AF57}" type="parTrans" cxnId="{450202EB-12ED-4AB1-9DE6-36691A13D587}">
      <dgm:prSet/>
      <dgm:spPr/>
      <dgm:t>
        <a:bodyPr/>
        <a:lstStyle/>
        <a:p>
          <a:endParaRPr lang="hr-HR"/>
        </a:p>
      </dgm:t>
    </dgm:pt>
    <dgm:pt modelId="{6DC76DC6-3482-4B1D-9822-F7BC389674EA}" type="sibTrans" cxnId="{450202EB-12ED-4AB1-9DE6-36691A13D587}">
      <dgm:prSet/>
      <dgm:spPr/>
      <dgm:t>
        <a:bodyPr/>
        <a:lstStyle/>
        <a:p>
          <a:endParaRPr lang="hr-HR"/>
        </a:p>
      </dgm:t>
    </dgm:pt>
    <dgm:pt modelId="{1A31560D-69E8-4D32-8524-DA66278F960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r-HR" sz="1200" dirty="0" smtClean="0"/>
            <a:t>Mandatni poslovi</a:t>
          </a:r>
          <a:endParaRPr lang="hr-HR" sz="1200" dirty="0"/>
        </a:p>
      </dgm:t>
    </dgm:pt>
    <dgm:pt modelId="{61B3350B-A772-4125-BFED-6076718EB1E6}" type="parTrans" cxnId="{CE7484EC-B616-44FA-A5CE-E5B74CA6F4D6}">
      <dgm:prSet/>
      <dgm:spPr/>
      <dgm:t>
        <a:bodyPr/>
        <a:lstStyle/>
        <a:p>
          <a:endParaRPr lang="hr-HR"/>
        </a:p>
      </dgm:t>
    </dgm:pt>
    <dgm:pt modelId="{B41F6A88-E04C-4BE2-98C7-86105D4E65EA}" type="sibTrans" cxnId="{CE7484EC-B616-44FA-A5CE-E5B74CA6F4D6}">
      <dgm:prSet/>
      <dgm:spPr/>
      <dgm:t>
        <a:bodyPr/>
        <a:lstStyle/>
        <a:p>
          <a:endParaRPr lang="hr-HR"/>
        </a:p>
      </dgm:t>
    </dgm:pt>
    <dgm:pt modelId="{01E60A45-76E7-4BAE-81AD-CF1BB48C693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hr-HR" sz="1200" dirty="0"/>
        </a:p>
      </dgm:t>
    </dgm:pt>
    <dgm:pt modelId="{378D3FC7-F9C3-4A75-8096-8D8F070176F8}" type="parTrans" cxnId="{DA5001E7-7799-4072-BFC8-632BD432352C}">
      <dgm:prSet/>
      <dgm:spPr/>
      <dgm:t>
        <a:bodyPr/>
        <a:lstStyle/>
        <a:p>
          <a:endParaRPr lang="hr-HR"/>
        </a:p>
      </dgm:t>
    </dgm:pt>
    <dgm:pt modelId="{C3B2BD67-F94E-442C-A2B1-3AB8EC230318}" type="sibTrans" cxnId="{DA5001E7-7799-4072-BFC8-632BD432352C}">
      <dgm:prSet/>
      <dgm:spPr/>
      <dgm:t>
        <a:bodyPr/>
        <a:lstStyle/>
        <a:p>
          <a:endParaRPr lang="hr-HR"/>
        </a:p>
      </dgm:t>
    </dgm:pt>
    <dgm:pt modelId="{A2AD74AB-1765-4AFE-8AC5-5A409D90354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r-HR" sz="1200" dirty="0" smtClean="0"/>
            <a:t>Fondovi za gospodarsku suradnju</a:t>
          </a:r>
          <a:endParaRPr lang="hr-HR" sz="1200" dirty="0"/>
        </a:p>
      </dgm:t>
    </dgm:pt>
    <dgm:pt modelId="{43AA528D-F40D-45CF-8B5A-2969D669AF79}" type="parTrans" cxnId="{2250999F-B8BF-4116-9F4E-7D994C3FCA78}">
      <dgm:prSet/>
      <dgm:spPr/>
      <dgm:t>
        <a:bodyPr/>
        <a:lstStyle/>
        <a:p>
          <a:endParaRPr lang="hr-HR"/>
        </a:p>
      </dgm:t>
    </dgm:pt>
    <dgm:pt modelId="{22D5E886-EFD1-462C-A8AB-EFD04BAFD251}" type="sibTrans" cxnId="{2250999F-B8BF-4116-9F4E-7D994C3FCA78}">
      <dgm:prSet/>
      <dgm:spPr/>
      <dgm:t>
        <a:bodyPr/>
        <a:lstStyle/>
        <a:p>
          <a:endParaRPr lang="hr-HR"/>
        </a:p>
      </dgm:t>
    </dgm:pt>
    <dgm:pt modelId="{3465ACDC-8189-461E-ACFC-7E4DA223607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r-HR" sz="1200" dirty="0" smtClean="0"/>
            <a:t>EU fondovi</a:t>
          </a:r>
          <a:endParaRPr lang="hr-HR" sz="1200" dirty="0"/>
        </a:p>
      </dgm:t>
    </dgm:pt>
    <dgm:pt modelId="{F08683B7-C329-46DA-B987-14A0C7955720}" type="parTrans" cxnId="{9890CE68-6E91-415E-A22D-8A8162BD9E46}">
      <dgm:prSet/>
      <dgm:spPr/>
      <dgm:t>
        <a:bodyPr/>
        <a:lstStyle/>
        <a:p>
          <a:endParaRPr lang="hr-HR"/>
        </a:p>
      </dgm:t>
    </dgm:pt>
    <dgm:pt modelId="{C13D1D74-36C5-4778-9C79-86BEAD49D0F7}" type="sibTrans" cxnId="{9890CE68-6E91-415E-A22D-8A8162BD9E46}">
      <dgm:prSet/>
      <dgm:spPr/>
      <dgm:t>
        <a:bodyPr/>
        <a:lstStyle/>
        <a:p>
          <a:endParaRPr lang="hr-HR"/>
        </a:p>
      </dgm:t>
    </dgm:pt>
    <dgm:pt modelId="{1AA7184C-0209-4FB0-9B7C-2BFA8B583466}" type="pres">
      <dgm:prSet presAssocID="{A637655E-87A9-4641-8586-DC7540DE8D2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78D179-8E20-4F85-87A3-AB2F2395491D}" type="pres">
      <dgm:prSet presAssocID="{A637655E-87A9-4641-8586-DC7540DE8D26}" presName="children" presStyleCnt="0"/>
      <dgm:spPr/>
    </dgm:pt>
    <dgm:pt modelId="{9300718C-39D7-45CE-A3A1-2BB62769AF32}" type="pres">
      <dgm:prSet presAssocID="{A637655E-87A9-4641-8586-DC7540DE8D26}" presName="child1group" presStyleCnt="0"/>
      <dgm:spPr/>
    </dgm:pt>
    <dgm:pt modelId="{2DEF83F9-E9BD-4C59-9D07-1DC1D92A6E49}" type="pres">
      <dgm:prSet presAssocID="{A637655E-87A9-4641-8586-DC7540DE8D26}" presName="child1" presStyleLbl="bgAcc1" presStyleIdx="0" presStyleCnt="4"/>
      <dgm:spPr/>
      <dgm:t>
        <a:bodyPr/>
        <a:lstStyle/>
        <a:p>
          <a:endParaRPr lang="hr-HR"/>
        </a:p>
      </dgm:t>
    </dgm:pt>
    <dgm:pt modelId="{04C415F5-1065-45ED-ACD3-CDC34FF616D1}" type="pres">
      <dgm:prSet presAssocID="{A637655E-87A9-4641-8586-DC7540DE8D2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1EAC81-E047-4B82-A32B-5905D669156F}" type="pres">
      <dgm:prSet presAssocID="{A637655E-87A9-4641-8586-DC7540DE8D26}" presName="child2group" presStyleCnt="0"/>
      <dgm:spPr/>
    </dgm:pt>
    <dgm:pt modelId="{0AF37C97-7D55-4C6D-9EE4-C019F27D5442}" type="pres">
      <dgm:prSet presAssocID="{A637655E-87A9-4641-8586-DC7540DE8D26}" presName="child2" presStyleLbl="bgAcc1" presStyleIdx="1" presStyleCnt="4"/>
      <dgm:spPr/>
      <dgm:t>
        <a:bodyPr/>
        <a:lstStyle/>
        <a:p>
          <a:endParaRPr lang="hr-HR"/>
        </a:p>
      </dgm:t>
    </dgm:pt>
    <dgm:pt modelId="{58AC4167-7989-4740-9CE3-CCDC3441C03D}" type="pres">
      <dgm:prSet presAssocID="{A637655E-87A9-4641-8586-DC7540DE8D2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666A92-96F2-41B4-83ED-E056AF2664F4}" type="pres">
      <dgm:prSet presAssocID="{A637655E-87A9-4641-8586-DC7540DE8D26}" presName="child3group" presStyleCnt="0"/>
      <dgm:spPr/>
    </dgm:pt>
    <dgm:pt modelId="{20267058-FE1F-4F57-AB3E-78FCACF7AD35}" type="pres">
      <dgm:prSet presAssocID="{A637655E-87A9-4641-8586-DC7540DE8D26}" presName="child3" presStyleLbl="bgAcc1" presStyleIdx="2" presStyleCnt="4"/>
      <dgm:spPr/>
      <dgm:t>
        <a:bodyPr/>
        <a:lstStyle/>
        <a:p>
          <a:endParaRPr lang="hr-HR"/>
        </a:p>
      </dgm:t>
    </dgm:pt>
    <dgm:pt modelId="{B59668D8-F7AC-4166-A56F-077A467EA212}" type="pres">
      <dgm:prSet presAssocID="{A637655E-87A9-4641-8586-DC7540DE8D2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2A39CC-5E8F-4FB0-892D-E2F8C962894D}" type="pres">
      <dgm:prSet presAssocID="{A637655E-87A9-4641-8586-DC7540DE8D26}" presName="child4group" presStyleCnt="0"/>
      <dgm:spPr/>
    </dgm:pt>
    <dgm:pt modelId="{439933EC-3B92-4B24-9C73-5DFCAD42632D}" type="pres">
      <dgm:prSet presAssocID="{A637655E-87A9-4641-8586-DC7540DE8D26}" presName="child4" presStyleLbl="bgAcc1" presStyleIdx="3" presStyleCnt="4"/>
      <dgm:spPr/>
      <dgm:t>
        <a:bodyPr/>
        <a:lstStyle/>
        <a:p>
          <a:endParaRPr lang="hr-HR"/>
        </a:p>
      </dgm:t>
    </dgm:pt>
    <dgm:pt modelId="{4A577570-0B81-48DE-9194-1D8DFA2F6420}" type="pres">
      <dgm:prSet presAssocID="{A637655E-87A9-4641-8586-DC7540DE8D2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4CCBAE-755F-4083-AC39-F730BFEDE629}" type="pres">
      <dgm:prSet presAssocID="{A637655E-87A9-4641-8586-DC7540DE8D26}" presName="childPlaceholder" presStyleCnt="0"/>
      <dgm:spPr/>
    </dgm:pt>
    <dgm:pt modelId="{6B428A2E-4400-4494-BC0D-39FE2F16FF41}" type="pres">
      <dgm:prSet presAssocID="{A637655E-87A9-4641-8586-DC7540DE8D26}" presName="circle" presStyleCnt="0"/>
      <dgm:spPr/>
    </dgm:pt>
    <dgm:pt modelId="{AE1A785A-BA1F-4E5F-9120-95583688A1C7}" type="pres">
      <dgm:prSet presAssocID="{A637655E-87A9-4641-8586-DC7540DE8D2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60799B-754C-41D1-BB0A-EA075C3988D6}" type="pres">
      <dgm:prSet presAssocID="{A637655E-87A9-4641-8586-DC7540DE8D2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7D93DF-3203-4A6B-8EB2-52BB2BA4A69B}" type="pres">
      <dgm:prSet presAssocID="{A637655E-87A9-4641-8586-DC7540DE8D2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CFE491-2D29-443A-82C4-EE4C25280235}" type="pres">
      <dgm:prSet presAssocID="{A637655E-87A9-4641-8586-DC7540DE8D2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02A9FC-4B93-4930-AF1D-23742A35AA90}" type="pres">
      <dgm:prSet presAssocID="{A637655E-87A9-4641-8586-DC7540DE8D26}" presName="quadrantPlaceholder" presStyleCnt="0"/>
      <dgm:spPr/>
    </dgm:pt>
    <dgm:pt modelId="{E664751C-9A95-45BC-ADC9-1211E7D2CF63}" type="pres">
      <dgm:prSet presAssocID="{A637655E-87A9-4641-8586-DC7540DE8D26}" presName="center1" presStyleLbl="fgShp" presStyleIdx="0" presStyleCnt="2"/>
      <dgm:spPr/>
    </dgm:pt>
    <dgm:pt modelId="{02C7207C-FDFA-4E16-92EB-01574225734A}" type="pres">
      <dgm:prSet presAssocID="{A637655E-87A9-4641-8586-DC7540DE8D26}" presName="center2" presStyleLbl="fgShp" presStyleIdx="1" presStyleCnt="2"/>
      <dgm:spPr/>
    </dgm:pt>
  </dgm:ptLst>
  <dgm:cxnLst>
    <dgm:cxn modelId="{E2C3F86B-715F-4D9E-B724-19D88431121A}" type="presOf" srcId="{A2AD74AB-1765-4AFE-8AC5-5A409D903547}" destId="{2DEF83F9-E9BD-4C59-9D07-1DC1D92A6E49}" srcOrd="0" destOrd="2" presId="urn:microsoft.com/office/officeart/2005/8/layout/cycle4"/>
    <dgm:cxn modelId="{6BD56C10-D273-4D75-B99A-7C16E30DE552}" type="presOf" srcId="{75FC83A6-F087-4F29-AEC3-DBC7C30B2E1F}" destId="{C6CFE491-2D29-443A-82C4-EE4C25280235}" srcOrd="0" destOrd="0" presId="urn:microsoft.com/office/officeart/2005/8/layout/cycle4"/>
    <dgm:cxn modelId="{DA5001E7-7799-4072-BFC8-632BD432352C}" srcId="{F2E6BED3-45B0-48A6-93BA-FC7BBD7B4593}" destId="{01E60A45-76E7-4BAE-81AD-CF1BB48C6934}" srcOrd="4" destOrd="0" parTransId="{378D3FC7-F9C3-4A75-8096-8D8F070176F8}" sibTransId="{C3B2BD67-F94E-442C-A2B1-3AB8EC230318}"/>
    <dgm:cxn modelId="{6A7D33B9-F7A6-463F-938D-4372F174F408}" type="presOf" srcId="{B13C5822-141B-49A7-A3CC-55C6D842C7D3}" destId="{4360799B-754C-41D1-BB0A-EA075C3988D6}" srcOrd="0" destOrd="0" presId="urn:microsoft.com/office/officeart/2005/8/layout/cycle4"/>
    <dgm:cxn modelId="{CE7484EC-B616-44FA-A5CE-E5B74CA6F4D6}" srcId="{F2E6BED3-45B0-48A6-93BA-FC7BBD7B4593}" destId="{1A31560D-69E8-4D32-8524-DA66278F9601}" srcOrd="1" destOrd="0" parTransId="{61B3350B-A772-4125-BFED-6076718EB1E6}" sibTransId="{B41F6A88-E04C-4BE2-98C7-86105D4E65EA}"/>
    <dgm:cxn modelId="{B56A5129-6CB9-4DA7-91B1-72DF32C3BBF1}" srcId="{B13C5822-141B-49A7-A3CC-55C6D842C7D3}" destId="{61AC3D60-F786-4338-B462-FD23C892A41A}" srcOrd="2" destOrd="0" parTransId="{222CA9CE-97BE-403D-BEB4-3F522B15A5F5}" sibTransId="{F33E119E-70BF-4FE2-BF70-87470F803891}"/>
    <dgm:cxn modelId="{9F57E618-3901-41D8-B512-23AFAED2C0B2}" type="presOf" srcId="{67E9C79B-12FE-4F00-84C8-9D77431715FA}" destId="{0AF37C97-7D55-4C6D-9EE4-C019F27D5442}" srcOrd="0" destOrd="0" presId="urn:microsoft.com/office/officeart/2005/8/layout/cycle4"/>
    <dgm:cxn modelId="{2FD0A1A8-D1A3-4BED-B651-F4992D4BD3A5}" srcId="{F2E6BED3-45B0-48A6-93BA-FC7BBD7B4593}" destId="{01CE2874-D396-48F4-AD6A-492C858EE858}" srcOrd="0" destOrd="0" parTransId="{AD8C7515-38F5-4C54-B335-29736D11453B}" sibTransId="{3772874B-A8F2-4D2F-97E8-0998A349407A}"/>
    <dgm:cxn modelId="{4C7D1A69-E383-4F5A-B453-08840101EC66}" type="presOf" srcId="{F2E6BED3-45B0-48A6-93BA-FC7BBD7B4593}" destId="{AE1A785A-BA1F-4E5F-9120-95583688A1C7}" srcOrd="0" destOrd="0" presId="urn:microsoft.com/office/officeart/2005/8/layout/cycle4"/>
    <dgm:cxn modelId="{8D3F20DB-E2AA-4079-888C-F5AE5CCED419}" srcId="{A637655E-87A9-4641-8586-DC7540DE8D26}" destId="{75FC83A6-F087-4F29-AEC3-DBC7C30B2E1F}" srcOrd="3" destOrd="0" parTransId="{23DC58BB-E255-4AC8-8FE8-E5C29FF108EB}" sibTransId="{D121B262-887B-47BA-BDBB-29380AE26835}"/>
    <dgm:cxn modelId="{AF0CBD1A-3A15-4EF7-95F6-551E2E30DED2}" type="presOf" srcId="{67E9C79B-12FE-4F00-84C8-9D77431715FA}" destId="{58AC4167-7989-4740-9CE3-CCDC3441C03D}" srcOrd="1" destOrd="0" presId="urn:microsoft.com/office/officeart/2005/8/layout/cycle4"/>
    <dgm:cxn modelId="{CED1D813-DB2F-4E64-A849-C2D0C5452559}" type="presOf" srcId="{A637655E-87A9-4641-8586-DC7540DE8D26}" destId="{1AA7184C-0209-4FB0-9B7C-2BFA8B583466}" srcOrd="0" destOrd="0" presId="urn:microsoft.com/office/officeart/2005/8/layout/cycle4"/>
    <dgm:cxn modelId="{5F68C58C-FFD9-47BB-B424-6975BD3A3F74}" srcId="{A637655E-87A9-4641-8586-DC7540DE8D26}" destId="{F2E6BED3-45B0-48A6-93BA-FC7BBD7B4593}" srcOrd="0" destOrd="0" parTransId="{B7C1C347-6493-4A75-AA52-FD0DE32FDCFB}" sibTransId="{C3A376FF-72CF-4249-AC88-47547C724946}"/>
    <dgm:cxn modelId="{0EBA6D22-814A-48DF-92B7-6F3D520EE3F3}" srcId="{B13C5822-141B-49A7-A3CC-55C6D842C7D3}" destId="{E2FDEF22-1A26-4090-BDCF-1A125282B11F}" srcOrd="3" destOrd="0" parTransId="{1CDB9162-81AE-4A15-8BF3-FD6F26D851A2}" sibTransId="{3FF85A68-3141-4016-9E0E-ABC349729EEA}"/>
    <dgm:cxn modelId="{E26E531F-7EBE-478D-A343-FBFC293A6ABB}" srcId="{A637655E-87A9-4641-8586-DC7540DE8D26}" destId="{49A4322C-4CB6-4B4A-88FB-9F5AE76AB483}" srcOrd="2" destOrd="0" parTransId="{34B757F6-B70C-4695-879E-898C30B100B9}" sibTransId="{C48AFA82-7343-4596-8DE4-FD5A72A9FE98}"/>
    <dgm:cxn modelId="{AE999634-4A51-4A80-B449-91A7E62C341E}" type="presOf" srcId="{2AB243C4-FAB7-468B-96D1-198703B93F10}" destId="{B59668D8-F7AC-4166-A56F-077A467EA212}" srcOrd="1" destOrd="0" presId="urn:microsoft.com/office/officeart/2005/8/layout/cycle4"/>
    <dgm:cxn modelId="{1D0DF487-CFC3-4184-9842-25D0A8AA73CD}" type="presOf" srcId="{A2AD74AB-1765-4AFE-8AC5-5A409D903547}" destId="{04C415F5-1065-45ED-ACD3-CDC34FF616D1}" srcOrd="1" destOrd="2" presId="urn:microsoft.com/office/officeart/2005/8/layout/cycle4"/>
    <dgm:cxn modelId="{90444929-A1EF-46F9-95F8-F362323D82B8}" type="presOf" srcId="{2AB243C4-FAB7-468B-96D1-198703B93F10}" destId="{20267058-FE1F-4F57-AB3E-78FCACF7AD35}" srcOrd="0" destOrd="0" presId="urn:microsoft.com/office/officeart/2005/8/layout/cycle4"/>
    <dgm:cxn modelId="{5538547E-412D-4819-9CC9-77356E328699}" type="presOf" srcId="{01CE2874-D396-48F4-AD6A-492C858EE858}" destId="{2DEF83F9-E9BD-4C59-9D07-1DC1D92A6E49}" srcOrd="0" destOrd="0" presId="urn:microsoft.com/office/officeart/2005/8/layout/cycle4"/>
    <dgm:cxn modelId="{9890CE68-6E91-415E-A22D-8A8162BD9E46}" srcId="{F2E6BED3-45B0-48A6-93BA-FC7BBD7B4593}" destId="{3465ACDC-8189-461E-ACFC-7E4DA2236078}" srcOrd="3" destOrd="0" parTransId="{F08683B7-C329-46DA-B987-14A0C7955720}" sibTransId="{C13D1D74-36C5-4778-9C79-86BEAD49D0F7}"/>
    <dgm:cxn modelId="{450202EB-12ED-4AB1-9DE6-36691A13D587}" srcId="{75FC83A6-F087-4F29-AEC3-DBC7C30B2E1F}" destId="{5493EEE2-24B4-4871-B03E-1B865F915180}" srcOrd="1" destOrd="0" parTransId="{C710AD72-6720-4A26-908C-DF1BD2B5AF57}" sibTransId="{6DC76DC6-3482-4B1D-9822-F7BC389674EA}"/>
    <dgm:cxn modelId="{50C4F648-508F-4B9D-B5EC-29B6226EC61A}" srcId="{49A4322C-4CB6-4B4A-88FB-9F5AE76AB483}" destId="{2AB243C4-FAB7-468B-96D1-198703B93F10}" srcOrd="0" destOrd="0" parTransId="{772201C9-F5D2-48F3-B10C-577DE383640D}" sibTransId="{65F14EB0-CEAC-4708-9C75-C8A7BFA9BB2F}"/>
    <dgm:cxn modelId="{2250999F-B8BF-4116-9F4E-7D994C3FCA78}" srcId="{F2E6BED3-45B0-48A6-93BA-FC7BBD7B4593}" destId="{A2AD74AB-1765-4AFE-8AC5-5A409D903547}" srcOrd="2" destOrd="0" parTransId="{43AA528D-F40D-45CF-8B5A-2969D669AF79}" sibTransId="{22D5E886-EFD1-462C-A8AB-EFD04BAFD251}"/>
    <dgm:cxn modelId="{7A760AD2-011E-4C9B-9BB8-32F9DEDC770B}" srcId="{B13C5822-141B-49A7-A3CC-55C6D842C7D3}" destId="{E6661D8E-16DD-4E0F-A491-B0ED7B74A1F0}" srcOrd="1" destOrd="0" parTransId="{7C98EBCE-3E87-45C2-A85C-45164A854483}" sibTransId="{B4A35BA2-2D45-4FBA-8845-EDC5252FC3E2}"/>
    <dgm:cxn modelId="{A5AB25D0-21B1-4354-BDFA-B70CD04C8B2E}" type="presOf" srcId="{E2FDEF22-1A26-4090-BDCF-1A125282B11F}" destId="{58AC4167-7989-4740-9CE3-CCDC3441C03D}" srcOrd="1" destOrd="3" presId="urn:microsoft.com/office/officeart/2005/8/layout/cycle4"/>
    <dgm:cxn modelId="{34A42848-D1A5-43E2-AB22-84DFD14F357E}" type="presOf" srcId="{5493EEE2-24B4-4871-B03E-1B865F915180}" destId="{4A577570-0B81-48DE-9194-1D8DFA2F6420}" srcOrd="1" destOrd="1" presId="urn:microsoft.com/office/officeart/2005/8/layout/cycle4"/>
    <dgm:cxn modelId="{E14ED886-A75F-4AD5-ACA0-481B4F64EE47}" type="presOf" srcId="{E6661D8E-16DD-4E0F-A491-B0ED7B74A1F0}" destId="{58AC4167-7989-4740-9CE3-CCDC3441C03D}" srcOrd="1" destOrd="1" presId="urn:microsoft.com/office/officeart/2005/8/layout/cycle4"/>
    <dgm:cxn modelId="{B1B5EACB-D6EA-406E-8176-9095F1F748D7}" type="presOf" srcId="{ABE73B88-CEB4-46DE-8832-33E5AD14ACC1}" destId="{4A577570-0B81-48DE-9194-1D8DFA2F6420}" srcOrd="1" destOrd="0" presId="urn:microsoft.com/office/officeart/2005/8/layout/cycle4"/>
    <dgm:cxn modelId="{EBF1CECE-4ED4-4422-97F4-A6E2BE73D9A8}" type="presOf" srcId="{49A4322C-4CB6-4B4A-88FB-9F5AE76AB483}" destId="{7C7D93DF-3203-4A6B-8EB2-52BB2BA4A69B}" srcOrd="0" destOrd="0" presId="urn:microsoft.com/office/officeart/2005/8/layout/cycle4"/>
    <dgm:cxn modelId="{244CE34D-30D0-4AE5-B2C5-05825D00670F}" type="presOf" srcId="{61AC3D60-F786-4338-B462-FD23C892A41A}" destId="{0AF37C97-7D55-4C6D-9EE4-C019F27D5442}" srcOrd="0" destOrd="2" presId="urn:microsoft.com/office/officeart/2005/8/layout/cycle4"/>
    <dgm:cxn modelId="{5E04F9EF-B197-4152-A690-29A2E913319A}" type="presOf" srcId="{5493EEE2-24B4-4871-B03E-1B865F915180}" destId="{439933EC-3B92-4B24-9C73-5DFCAD42632D}" srcOrd="0" destOrd="1" presId="urn:microsoft.com/office/officeart/2005/8/layout/cycle4"/>
    <dgm:cxn modelId="{DC093DC7-3B2E-4BDF-B394-0D6F174D0B43}" type="presOf" srcId="{ABE73B88-CEB4-46DE-8832-33E5AD14ACC1}" destId="{439933EC-3B92-4B24-9C73-5DFCAD42632D}" srcOrd="0" destOrd="0" presId="urn:microsoft.com/office/officeart/2005/8/layout/cycle4"/>
    <dgm:cxn modelId="{2D0E7603-9B4C-4409-84D2-436C1281E35A}" srcId="{75FC83A6-F087-4F29-AEC3-DBC7C30B2E1F}" destId="{ABE73B88-CEB4-46DE-8832-33E5AD14ACC1}" srcOrd="0" destOrd="0" parTransId="{B80E93FB-47F6-4B02-A852-C956549911ED}" sibTransId="{F77406DF-8B6E-4857-BFA6-8BB726FA11F6}"/>
    <dgm:cxn modelId="{960ECDBB-50FA-4C55-8FB3-474178748091}" type="presOf" srcId="{E6661D8E-16DD-4E0F-A491-B0ED7B74A1F0}" destId="{0AF37C97-7D55-4C6D-9EE4-C019F27D5442}" srcOrd="0" destOrd="1" presId="urn:microsoft.com/office/officeart/2005/8/layout/cycle4"/>
    <dgm:cxn modelId="{15C148DA-0FED-40E8-B2EA-C6674969C70F}" type="presOf" srcId="{3465ACDC-8189-461E-ACFC-7E4DA2236078}" destId="{2DEF83F9-E9BD-4C59-9D07-1DC1D92A6E49}" srcOrd="0" destOrd="3" presId="urn:microsoft.com/office/officeart/2005/8/layout/cycle4"/>
    <dgm:cxn modelId="{75B712AE-7CD4-413A-8271-9784AF31CB2E}" type="presOf" srcId="{01E60A45-76E7-4BAE-81AD-CF1BB48C6934}" destId="{2DEF83F9-E9BD-4C59-9D07-1DC1D92A6E49}" srcOrd="0" destOrd="4" presId="urn:microsoft.com/office/officeart/2005/8/layout/cycle4"/>
    <dgm:cxn modelId="{11B7D517-0517-4ABF-ABD9-0B25887C1B3F}" type="presOf" srcId="{1A31560D-69E8-4D32-8524-DA66278F9601}" destId="{04C415F5-1065-45ED-ACD3-CDC34FF616D1}" srcOrd="1" destOrd="1" presId="urn:microsoft.com/office/officeart/2005/8/layout/cycle4"/>
    <dgm:cxn modelId="{8BD2D853-9785-4E9A-B192-B4011541899A}" type="presOf" srcId="{1A31560D-69E8-4D32-8524-DA66278F9601}" destId="{2DEF83F9-E9BD-4C59-9D07-1DC1D92A6E49}" srcOrd="0" destOrd="1" presId="urn:microsoft.com/office/officeart/2005/8/layout/cycle4"/>
    <dgm:cxn modelId="{B7BC232F-5907-4160-AAFB-B896CA4983F5}" type="presOf" srcId="{61AC3D60-F786-4338-B462-FD23C892A41A}" destId="{58AC4167-7989-4740-9CE3-CCDC3441C03D}" srcOrd="1" destOrd="2" presId="urn:microsoft.com/office/officeart/2005/8/layout/cycle4"/>
    <dgm:cxn modelId="{7CB6955E-D38B-48ED-979C-909E1A9E21E9}" type="presOf" srcId="{1F24D71D-FBA5-4DAF-A997-0CF75A03E723}" destId="{04C415F5-1065-45ED-ACD3-CDC34FF616D1}" srcOrd="1" destOrd="5" presId="urn:microsoft.com/office/officeart/2005/8/layout/cycle4"/>
    <dgm:cxn modelId="{15B17A1C-1A3A-4BB9-94FA-58DA915CF674}" type="presOf" srcId="{01E60A45-76E7-4BAE-81AD-CF1BB48C6934}" destId="{04C415F5-1065-45ED-ACD3-CDC34FF616D1}" srcOrd="1" destOrd="4" presId="urn:microsoft.com/office/officeart/2005/8/layout/cycle4"/>
    <dgm:cxn modelId="{3914EB2C-9214-4EE3-8EEC-0D37C5C81127}" srcId="{A637655E-87A9-4641-8586-DC7540DE8D26}" destId="{B13C5822-141B-49A7-A3CC-55C6D842C7D3}" srcOrd="1" destOrd="0" parTransId="{C533778F-A74D-437E-8646-4692641C76DB}" sibTransId="{BE94A6F2-97B9-4DC2-9CAB-174BDD5E05D4}"/>
    <dgm:cxn modelId="{2E5FACEF-611A-4F7C-B36A-E1E643725423}" type="presOf" srcId="{E2FDEF22-1A26-4090-BDCF-1A125282B11F}" destId="{0AF37C97-7D55-4C6D-9EE4-C019F27D5442}" srcOrd="0" destOrd="3" presId="urn:microsoft.com/office/officeart/2005/8/layout/cycle4"/>
    <dgm:cxn modelId="{9EA00FF8-20A7-496E-8AA9-D92451C2F18B}" srcId="{B13C5822-141B-49A7-A3CC-55C6D842C7D3}" destId="{67E9C79B-12FE-4F00-84C8-9D77431715FA}" srcOrd="0" destOrd="0" parTransId="{C1108E18-20FD-40A3-8D5B-CBE86757C1D0}" sibTransId="{702E1C16-AD72-446F-B466-E1C7837D58B4}"/>
    <dgm:cxn modelId="{AF3D88D1-8EBF-4CC8-8BF1-D2763EEC5BBD}" type="presOf" srcId="{1F24D71D-FBA5-4DAF-A997-0CF75A03E723}" destId="{2DEF83F9-E9BD-4C59-9D07-1DC1D92A6E49}" srcOrd="0" destOrd="5" presId="urn:microsoft.com/office/officeart/2005/8/layout/cycle4"/>
    <dgm:cxn modelId="{F61F26C2-B8C0-4A3B-BD3A-AF93897A0415}" type="presOf" srcId="{3465ACDC-8189-461E-ACFC-7E4DA2236078}" destId="{04C415F5-1065-45ED-ACD3-CDC34FF616D1}" srcOrd="1" destOrd="3" presId="urn:microsoft.com/office/officeart/2005/8/layout/cycle4"/>
    <dgm:cxn modelId="{19F06882-8659-40A1-96F8-5947BC945423}" srcId="{F2E6BED3-45B0-48A6-93BA-FC7BBD7B4593}" destId="{1F24D71D-FBA5-4DAF-A997-0CF75A03E723}" srcOrd="5" destOrd="0" parTransId="{814F7B7F-6FE0-4187-AC55-13BB1B42B47D}" sibTransId="{8657CB18-3C8D-48B3-84D5-088E6E783725}"/>
    <dgm:cxn modelId="{856B8AE3-0411-419E-A564-2BC2038B1FC7}" type="presOf" srcId="{01CE2874-D396-48F4-AD6A-492C858EE858}" destId="{04C415F5-1065-45ED-ACD3-CDC34FF616D1}" srcOrd="1" destOrd="0" presId="urn:microsoft.com/office/officeart/2005/8/layout/cycle4"/>
    <dgm:cxn modelId="{CE799C67-E8E1-49D8-9C30-8024931A8A94}" type="presParOf" srcId="{1AA7184C-0209-4FB0-9B7C-2BFA8B583466}" destId="{0378D179-8E20-4F85-87A3-AB2F2395491D}" srcOrd="0" destOrd="0" presId="urn:microsoft.com/office/officeart/2005/8/layout/cycle4"/>
    <dgm:cxn modelId="{623E6F40-AC66-4BE1-BB88-3ACCEF879DFD}" type="presParOf" srcId="{0378D179-8E20-4F85-87A3-AB2F2395491D}" destId="{9300718C-39D7-45CE-A3A1-2BB62769AF32}" srcOrd="0" destOrd="0" presId="urn:microsoft.com/office/officeart/2005/8/layout/cycle4"/>
    <dgm:cxn modelId="{AF2182C1-2A5E-4D6F-905B-A5BB492DFC81}" type="presParOf" srcId="{9300718C-39D7-45CE-A3A1-2BB62769AF32}" destId="{2DEF83F9-E9BD-4C59-9D07-1DC1D92A6E49}" srcOrd="0" destOrd="0" presId="urn:microsoft.com/office/officeart/2005/8/layout/cycle4"/>
    <dgm:cxn modelId="{50F98345-51D7-4494-AF99-374DDCEFBC78}" type="presParOf" srcId="{9300718C-39D7-45CE-A3A1-2BB62769AF32}" destId="{04C415F5-1065-45ED-ACD3-CDC34FF616D1}" srcOrd="1" destOrd="0" presId="urn:microsoft.com/office/officeart/2005/8/layout/cycle4"/>
    <dgm:cxn modelId="{254A49D6-BB3E-4A60-B44A-5F775F9502BA}" type="presParOf" srcId="{0378D179-8E20-4F85-87A3-AB2F2395491D}" destId="{C01EAC81-E047-4B82-A32B-5905D669156F}" srcOrd="1" destOrd="0" presId="urn:microsoft.com/office/officeart/2005/8/layout/cycle4"/>
    <dgm:cxn modelId="{1AF659DD-6A65-49B2-975C-419BDD0BB97E}" type="presParOf" srcId="{C01EAC81-E047-4B82-A32B-5905D669156F}" destId="{0AF37C97-7D55-4C6D-9EE4-C019F27D5442}" srcOrd="0" destOrd="0" presId="urn:microsoft.com/office/officeart/2005/8/layout/cycle4"/>
    <dgm:cxn modelId="{F3D6A69C-58CB-4AD2-896D-0449705336C7}" type="presParOf" srcId="{C01EAC81-E047-4B82-A32B-5905D669156F}" destId="{58AC4167-7989-4740-9CE3-CCDC3441C03D}" srcOrd="1" destOrd="0" presId="urn:microsoft.com/office/officeart/2005/8/layout/cycle4"/>
    <dgm:cxn modelId="{3514A2BA-A074-488E-934C-C72F6D6F0956}" type="presParOf" srcId="{0378D179-8E20-4F85-87A3-AB2F2395491D}" destId="{CE666A92-96F2-41B4-83ED-E056AF2664F4}" srcOrd="2" destOrd="0" presId="urn:microsoft.com/office/officeart/2005/8/layout/cycle4"/>
    <dgm:cxn modelId="{72421B18-8936-43AF-8967-0EEA340B394F}" type="presParOf" srcId="{CE666A92-96F2-41B4-83ED-E056AF2664F4}" destId="{20267058-FE1F-4F57-AB3E-78FCACF7AD35}" srcOrd="0" destOrd="0" presId="urn:microsoft.com/office/officeart/2005/8/layout/cycle4"/>
    <dgm:cxn modelId="{2DA49A42-B96B-4884-9D78-87A8FF6DC482}" type="presParOf" srcId="{CE666A92-96F2-41B4-83ED-E056AF2664F4}" destId="{B59668D8-F7AC-4166-A56F-077A467EA212}" srcOrd="1" destOrd="0" presId="urn:microsoft.com/office/officeart/2005/8/layout/cycle4"/>
    <dgm:cxn modelId="{30C353BC-A301-4ADC-9678-05F485215B94}" type="presParOf" srcId="{0378D179-8E20-4F85-87A3-AB2F2395491D}" destId="{2A2A39CC-5E8F-4FB0-892D-E2F8C962894D}" srcOrd="3" destOrd="0" presId="urn:microsoft.com/office/officeart/2005/8/layout/cycle4"/>
    <dgm:cxn modelId="{1BCB64C6-9C09-4198-8E7E-98DFF46BD6B2}" type="presParOf" srcId="{2A2A39CC-5E8F-4FB0-892D-E2F8C962894D}" destId="{439933EC-3B92-4B24-9C73-5DFCAD42632D}" srcOrd="0" destOrd="0" presId="urn:microsoft.com/office/officeart/2005/8/layout/cycle4"/>
    <dgm:cxn modelId="{C3484448-0E22-48FB-9C58-E16483B5DAEE}" type="presParOf" srcId="{2A2A39CC-5E8F-4FB0-892D-E2F8C962894D}" destId="{4A577570-0B81-48DE-9194-1D8DFA2F6420}" srcOrd="1" destOrd="0" presId="urn:microsoft.com/office/officeart/2005/8/layout/cycle4"/>
    <dgm:cxn modelId="{6D25FCA3-E846-4BDC-89F7-5CC3BAD6B037}" type="presParOf" srcId="{0378D179-8E20-4F85-87A3-AB2F2395491D}" destId="{9D4CCBAE-755F-4083-AC39-F730BFEDE629}" srcOrd="4" destOrd="0" presId="urn:microsoft.com/office/officeart/2005/8/layout/cycle4"/>
    <dgm:cxn modelId="{0DBDBA00-3F06-40C2-AD17-335F57729424}" type="presParOf" srcId="{1AA7184C-0209-4FB0-9B7C-2BFA8B583466}" destId="{6B428A2E-4400-4494-BC0D-39FE2F16FF41}" srcOrd="1" destOrd="0" presId="urn:microsoft.com/office/officeart/2005/8/layout/cycle4"/>
    <dgm:cxn modelId="{8A74B5EE-B351-4894-910A-DF61F27C0E5B}" type="presParOf" srcId="{6B428A2E-4400-4494-BC0D-39FE2F16FF41}" destId="{AE1A785A-BA1F-4E5F-9120-95583688A1C7}" srcOrd="0" destOrd="0" presId="urn:microsoft.com/office/officeart/2005/8/layout/cycle4"/>
    <dgm:cxn modelId="{2D8E1566-2F0E-4025-9F4E-752D35922696}" type="presParOf" srcId="{6B428A2E-4400-4494-BC0D-39FE2F16FF41}" destId="{4360799B-754C-41D1-BB0A-EA075C3988D6}" srcOrd="1" destOrd="0" presId="urn:microsoft.com/office/officeart/2005/8/layout/cycle4"/>
    <dgm:cxn modelId="{8C736FB7-9C0A-4726-A94D-0AC6514C76C4}" type="presParOf" srcId="{6B428A2E-4400-4494-BC0D-39FE2F16FF41}" destId="{7C7D93DF-3203-4A6B-8EB2-52BB2BA4A69B}" srcOrd="2" destOrd="0" presId="urn:microsoft.com/office/officeart/2005/8/layout/cycle4"/>
    <dgm:cxn modelId="{1479E216-742A-4F06-86D4-D7E4D0BBE260}" type="presParOf" srcId="{6B428A2E-4400-4494-BC0D-39FE2F16FF41}" destId="{C6CFE491-2D29-443A-82C4-EE4C25280235}" srcOrd="3" destOrd="0" presId="urn:microsoft.com/office/officeart/2005/8/layout/cycle4"/>
    <dgm:cxn modelId="{DE9416C2-DD26-4A3F-A5A4-042A13CD1884}" type="presParOf" srcId="{6B428A2E-4400-4494-BC0D-39FE2F16FF41}" destId="{4F02A9FC-4B93-4930-AF1D-23742A35AA90}" srcOrd="4" destOrd="0" presId="urn:microsoft.com/office/officeart/2005/8/layout/cycle4"/>
    <dgm:cxn modelId="{B11A3871-84B5-4D9C-8812-80284ECE1948}" type="presParOf" srcId="{1AA7184C-0209-4FB0-9B7C-2BFA8B583466}" destId="{E664751C-9A95-45BC-ADC9-1211E7D2CF63}" srcOrd="2" destOrd="0" presId="urn:microsoft.com/office/officeart/2005/8/layout/cycle4"/>
    <dgm:cxn modelId="{6F3C91AB-4DDE-4C6D-8F2D-3BB41188ADBD}" type="presParOf" srcId="{1AA7184C-0209-4FB0-9B7C-2BFA8B583466}" destId="{02C7207C-FDFA-4E16-92EB-01574225734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5205D8-C47F-42C9-B075-BEC24F077D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774C79C-9F76-46CA-95B5-291B82DFF9C0}">
      <dgm:prSet phldrT="[Text]" custT="1"/>
      <dgm:spPr/>
      <dgm:t>
        <a:bodyPr/>
        <a:lstStyle/>
        <a:p>
          <a:r>
            <a:rPr lang="hr-HR" sz="1400" dirty="0" smtClean="0"/>
            <a:t>IZRAVNO</a:t>
          </a:r>
          <a:endParaRPr lang="hr-HR" sz="1400" dirty="0"/>
        </a:p>
      </dgm:t>
    </dgm:pt>
    <dgm:pt modelId="{5052FC17-8B42-4969-9349-049AA5C93CEA}" type="parTrans" cxnId="{12910E34-F359-4C3A-A8B8-9DAE0A1500F4}">
      <dgm:prSet/>
      <dgm:spPr/>
      <dgm:t>
        <a:bodyPr/>
        <a:lstStyle/>
        <a:p>
          <a:endParaRPr lang="hr-HR" sz="1400"/>
        </a:p>
      </dgm:t>
    </dgm:pt>
    <dgm:pt modelId="{6EC87426-14E3-437D-9840-EF666BA4F1BA}" type="sibTrans" cxnId="{12910E34-F359-4C3A-A8B8-9DAE0A1500F4}">
      <dgm:prSet/>
      <dgm:spPr/>
      <dgm:t>
        <a:bodyPr/>
        <a:lstStyle/>
        <a:p>
          <a:endParaRPr lang="hr-HR" sz="1400"/>
        </a:p>
      </dgm:t>
    </dgm:pt>
    <dgm:pt modelId="{04293453-628C-407D-BFD1-2FF227BE8E23}">
      <dgm:prSet phldrT="[Text]" custT="1"/>
      <dgm:spPr/>
      <dgm:t>
        <a:bodyPr/>
        <a:lstStyle/>
        <a:p>
          <a:r>
            <a:rPr lang="hr-HR" sz="1400" dirty="0" smtClean="0"/>
            <a:t>Zahtjev za kredit podnosi poduzetnik HBOR-u</a:t>
          </a:r>
          <a:endParaRPr lang="hr-HR" sz="1400" dirty="0"/>
        </a:p>
      </dgm:t>
    </dgm:pt>
    <dgm:pt modelId="{F9AEBD8A-700F-4D98-B3B8-711362B1E9F1}" type="parTrans" cxnId="{49884D6D-1223-4E97-A798-5572C5B7F005}">
      <dgm:prSet/>
      <dgm:spPr/>
      <dgm:t>
        <a:bodyPr/>
        <a:lstStyle/>
        <a:p>
          <a:endParaRPr lang="hr-HR" sz="1400"/>
        </a:p>
      </dgm:t>
    </dgm:pt>
    <dgm:pt modelId="{078C52C5-F62D-432F-83FC-C668CEA7EC62}" type="sibTrans" cxnId="{49884D6D-1223-4E97-A798-5572C5B7F005}">
      <dgm:prSet/>
      <dgm:spPr/>
      <dgm:t>
        <a:bodyPr/>
        <a:lstStyle/>
        <a:p>
          <a:endParaRPr lang="hr-HR" sz="1400"/>
        </a:p>
      </dgm:t>
    </dgm:pt>
    <dgm:pt modelId="{C1B96AA7-B086-43A6-9FF3-339689903EE9}">
      <dgm:prSet phldrT="[Text]" custT="1"/>
      <dgm:spPr/>
      <dgm:t>
        <a:bodyPr/>
        <a:lstStyle/>
        <a:p>
          <a:r>
            <a:rPr lang="hr-HR" sz="1400" dirty="0" smtClean="0"/>
            <a:t>PUTEM POSLOVNIH BANAKA i LEASING DRUŠTAVA</a:t>
          </a:r>
          <a:endParaRPr lang="hr-HR" sz="1400" dirty="0"/>
        </a:p>
      </dgm:t>
    </dgm:pt>
    <dgm:pt modelId="{CB1DB50C-0CDB-4ACA-8B74-25C9F709F5C9}" type="parTrans" cxnId="{A46A634A-CD14-4C0F-9CAB-14742FCAF999}">
      <dgm:prSet/>
      <dgm:spPr/>
      <dgm:t>
        <a:bodyPr/>
        <a:lstStyle/>
        <a:p>
          <a:endParaRPr lang="hr-HR" sz="1400"/>
        </a:p>
      </dgm:t>
    </dgm:pt>
    <dgm:pt modelId="{B82A579B-660F-4D32-BAED-33694A7F64F5}" type="sibTrans" cxnId="{A46A634A-CD14-4C0F-9CAB-14742FCAF999}">
      <dgm:prSet/>
      <dgm:spPr/>
      <dgm:t>
        <a:bodyPr/>
        <a:lstStyle/>
        <a:p>
          <a:endParaRPr lang="hr-HR" sz="1400"/>
        </a:p>
      </dgm:t>
    </dgm:pt>
    <dgm:pt modelId="{864F4992-E53B-45E4-A4F3-F75FDA96CC3D}">
      <dgm:prSet phldrT="[Text]" custT="1"/>
      <dgm:spPr/>
      <dgm:t>
        <a:bodyPr/>
        <a:lstStyle/>
        <a:p>
          <a:r>
            <a:rPr lang="hr-HR" sz="1400" dirty="0" smtClean="0"/>
            <a:t>Korisnik kredita je poslovna banka, a krajnji korisnik kredita je poduzetnik</a:t>
          </a:r>
          <a:endParaRPr lang="hr-HR" sz="1400" dirty="0"/>
        </a:p>
      </dgm:t>
    </dgm:pt>
    <dgm:pt modelId="{96CBC48A-4031-49CF-9380-6EFDE015704D}" type="parTrans" cxnId="{EEC1489F-F6DF-4D83-8F88-59B21B59F512}">
      <dgm:prSet/>
      <dgm:spPr/>
      <dgm:t>
        <a:bodyPr/>
        <a:lstStyle/>
        <a:p>
          <a:endParaRPr lang="hr-HR" sz="1400"/>
        </a:p>
      </dgm:t>
    </dgm:pt>
    <dgm:pt modelId="{2741D7A9-07CC-4526-96EB-7893E866C970}" type="sibTrans" cxnId="{EEC1489F-F6DF-4D83-8F88-59B21B59F512}">
      <dgm:prSet/>
      <dgm:spPr/>
      <dgm:t>
        <a:bodyPr/>
        <a:lstStyle/>
        <a:p>
          <a:endParaRPr lang="hr-HR" sz="1400"/>
        </a:p>
      </dgm:t>
    </dgm:pt>
    <dgm:pt modelId="{8E474837-CBBE-4448-8325-187BDC362866}">
      <dgm:prSet phldrT="[Text]" custT="1"/>
      <dgm:spPr/>
      <dgm:t>
        <a:bodyPr/>
        <a:lstStyle/>
        <a:p>
          <a:r>
            <a:rPr lang="hr-HR" sz="1400" dirty="0" smtClean="0"/>
            <a:t>Zahtjev za kredit podnosi poslovna banka HBOR-u </a:t>
          </a:r>
          <a:endParaRPr lang="hr-HR" sz="1400" dirty="0"/>
        </a:p>
      </dgm:t>
    </dgm:pt>
    <dgm:pt modelId="{4E2E77D0-E511-4E3A-A1FD-687D26234984}" type="parTrans" cxnId="{A2505B6E-8D1E-4445-8005-799C3A9B6AC9}">
      <dgm:prSet/>
      <dgm:spPr/>
      <dgm:t>
        <a:bodyPr/>
        <a:lstStyle/>
        <a:p>
          <a:endParaRPr lang="hr-HR" sz="1400"/>
        </a:p>
      </dgm:t>
    </dgm:pt>
    <dgm:pt modelId="{EC8A0E1D-F7A1-487B-A402-631000F035AC}" type="sibTrans" cxnId="{A2505B6E-8D1E-4445-8005-799C3A9B6AC9}">
      <dgm:prSet/>
      <dgm:spPr/>
      <dgm:t>
        <a:bodyPr/>
        <a:lstStyle/>
        <a:p>
          <a:endParaRPr lang="hr-HR" sz="1400"/>
        </a:p>
      </dgm:t>
    </dgm:pt>
    <dgm:pt modelId="{C665D521-30EC-4FE6-AD7D-0810AEC58A7C}">
      <dgm:prSet phldrT="[Text]" custT="1"/>
      <dgm:spPr/>
      <dgm:t>
        <a:bodyPr/>
        <a:lstStyle/>
        <a:p>
          <a:r>
            <a:rPr lang="hr-HR" sz="1400" dirty="0" smtClean="0"/>
            <a:t>PO MODELU PODJELE RIZIKA i MODELU PODREĐENOG DUGA</a:t>
          </a:r>
          <a:endParaRPr lang="hr-HR" sz="1400" dirty="0"/>
        </a:p>
      </dgm:t>
    </dgm:pt>
    <dgm:pt modelId="{F6DE4CAA-8A16-4351-834B-1002EA908158}" type="parTrans" cxnId="{4AA93621-F7B9-487F-AA82-EB8C1597C313}">
      <dgm:prSet/>
      <dgm:spPr/>
      <dgm:t>
        <a:bodyPr/>
        <a:lstStyle/>
        <a:p>
          <a:endParaRPr lang="hr-HR" sz="1400"/>
        </a:p>
      </dgm:t>
    </dgm:pt>
    <dgm:pt modelId="{5CFC8683-B4E4-45A0-A0E2-4D11182EB0EB}" type="sibTrans" cxnId="{4AA93621-F7B9-487F-AA82-EB8C1597C313}">
      <dgm:prSet/>
      <dgm:spPr/>
      <dgm:t>
        <a:bodyPr/>
        <a:lstStyle/>
        <a:p>
          <a:endParaRPr lang="hr-HR" sz="1400"/>
        </a:p>
      </dgm:t>
    </dgm:pt>
    <dgm:pt modelId="{785C2E9D-7A19-4B50-8851-526540AA06A5}">
      <dgm:prSet phldrT="[Text]" custT="1"/>
      <dgm:spPr/>
      <dgm:t>
        <a:bodyPr/>
        <a:lstStyle/>
        <a:p>
          <a:r>
            <a:rPr lang="hr-HR" sz="1400" dirty="0" smtClean="0"/>
            <a:t>Model podjele rizika</a:t>
          </a:r>
          <a:endParaRPr lang="hr-HR" sz="1400" dirty="0"/>
        </a:p>
      </dgm:t>
    </dgm:pt>
    <dgm:pt modelId="{6958A8D9-8760-4A7B-A613-94813A88770E}" type="parTrans" cxnId="{1FB6D087-7B5B-41C6-9579-F98E07A35264}">
      <dgm:prSet/>
      <dgm:spPr/>
      <dgm:t>
        <a:bodyPr/>
        <a:lstStyle/>
        <a:p>
          <a:endParaRPr lang="hr-HR" sz="1400"/>
        </a:p>
      </dgm:t>
    </dgm:pt>
    <dgm:pt modelId="{813BF6F5-84D8-4E84-B631-0479F803403E}" type="sibTrans" cxnId="{1FB6D087-7B5B-41C6-9579-F98E07A35264}">
      <dgm:prSet/>
      <dgm:spPr/>
      <dgm:t>
        <a:bodyPr/>
        <a:lstStyle/>
        <a:p>
          <a:endParaRPr lang="hr-HR" sz="1400"/>
        </a:p>
      </dgm:t>
    </dgm:pt>
    <dgm:pt modelId="{E6BA731D-7A81-459F-B71F-2EF5C39C1DCF}">
      <dgm:prSet phldrT="[Text]" custT="1"/>
      <dgm:spPr/>
      <dgm:t>
        <a:bodyPr/>
        <a:lstStyle/>
        <a:p>
          <a:r>
            <a:rPr lang="hr-HR" sz="1400" dirty="0" smtClean="0"/>
            <a:t>Korisnik kredita je poduzetnik</a:t>
          </a:r>
          <a:endParaRPr lang="hr-HR" sz="1400" dirty="0"/>
        </a:p>
      </dgm:t>
    </dgm:pt>
    <dgm:pt modelId="{95A76E33-B3F4-48D2-B8CA-59A610AF0F7A}" type="parTrans" cxnId="{E37F958A-D929-4687-90E5-473A4F0E8025}">
      <dgm:prSet/>
      <dgm:spPr/>
      <dgm:t>
        <a:bodyPr/>
        <a:lstStyle/>
        <a:p>
          <a:endParaRPr lang="hr-HR" sz="1400"/>
        </a:p>
      </dgm:t>
    </dgm:pt>
    <dgm:pt modelId="{319CCC74-E548-4CBA-8EE8-CCEB5A3BF39B}" type="sibTrans" cxnId="{E37F958A-D929-4687-90E5-473A4F0E8025}">
      <dgm:prSet/>
      <dgm:spPr/>
      <dgm:t>
        <a:bodyPr/>
        <a:lstStyle/>
        <a:p>
          <a:endParaRPr lang="hr-HR" sz="1400"/>
        </a:p>
      </dgm:t>
    </dgm:pt>
    <dgm:pt modelId="{F7BC0DC7-58CB-4F2E-9AAD-8C40C7218DA7}">
      <dgm:prSet phldrT="[Text]" custT="1"/>
      <dgm:spPr/>
      <dgm:t>
        <a:bodyPr/>
        <a:lstStyle/>
        <a:p>
          <a:r>
            <a:rPr lang="hr-HR" sz="1400" dirty="0" smtClean="0"/>
            <a:t>Model podređenog duga</a:t>
          </a:r>
          <a:endParaRPr lang="hr-HR" sz="1400" dirty="0"/>
        </a:p>
      </dgm:t>
    </dgm:pt>
    <dgm:pt modelId="{7F409344-FDA0-4C6E-985E-F208FBFBFFD4}" type="parTrans" cxnId="{6C61DF1B-A9A0-4F78-8FCC-72F0968C09F6}">
      <dgm:prSet/>
      <dgm:spPr/>
      <dgm:t>
        <a:bodyPr/>
        <a:lstStyle/>
        <a:p>
          <a:endParaRPr lang="hr-HR" sz="1400"/>
        </a:p>
      </dgm:t>
    </dgm:pt>
    <dgm:pt modelId="{1D8B26E9-9C46-4F74-BB36-5F634E930C76}" type="sibTrans" cxnId="{6C61DF1B-A9A0-4F78-8FCC-72F0968C09F6}">
      <dgm:prSet/>
      <dgm:spPr/>
      <dgm:t>
        <a:bodyPr/>
        <a:lstStyle/>
        <a:p>
          <a:endParaRPr lang="hr-HR" sz="1400"/>
        </a:p>
      </dgm:t>
    </dgm:pt>
    <dgm:pt modelId="{97A448A4-F140-4600-B144-60A2817A9897}" type="pres">
      <dgm:prSet presAssocID="{E45205D8-C47F-42C9-B075-BEC24F077D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13B17CF-6AA8-474A-B366-CE128E111CCD}" type="pres">
      <dgm:prSet presAssocID="{3774C79C-9F76-46CA-95B5-291B82DFF9C0}" presName="linNode" presStyleCnt="0"/>
      <dgm:spPr/>
    </dgm:pt>
    <dgm:pt modelId="{D54DB929-AED6-48CD-AF09-45EE54110977}" type="pres">
      <dgm:prSet presAssocID="{3774C79C-9F76-46CA-95B5-291B82DFF9C0}" presName="parentText" presStyleLbl="node1" presStyleIdx="0" presStyleCnt="3" custScaleX="59069" custScaleY="6978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04C922-A4E0-4875-85F6-90CD3F31C968}" type="pres">
      <dgm:prSet presAssocID="{3774C79C-9F76-46CA-95B5-291B82DFF9C0}" presName="descendantText" presStyleLbl="alignAccFollowNode1" presStyleIdx="0" presStyleCnt="3" custScaleX="90972" custScaleY="747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426F19-F5E2-4588-99C8-08ED401F6B98}" type="pres">
      <dgm:prSet presAssocID="{6EC87426-14E3-437D-9840-EF666BA4F1BA}" presName="sp" presStyleCnt="0"/>
      <dgm:spPr/>
    </dgm:pt>
    <dgm:pt modelId="{F10BC738-833D-48D2-8ED6-22642E08CBC6}" type="pres">
      <dgm:prSet presAssocID="{C1B96AA7-B086-43A6-9FF3-339689903EE9}" presName="linNode" presStyleCnt="0"/>
      <dgm:spPr/>
    </dgm:pt>
    <dgm:pt modelId="{A0164E74-458D-4760-B6E2-E736290842E7}" type="pres">
      <dgm:prSet presAssocID="{C1B96AA7-B086-43A6-9FF3-339689903EE9}" presName="parentText" presStyleLbl="node1" presStyleIdx="1" presStyleCnt="3" custScaleX="59110" custScaleY="7413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38C333-D054-4E02-835D-76462B730FCE}" type="pres">
      <dgm:prSet presAssocID="{C1B96AA7-B086-43A6-9FF3-339689903EE9}" presName="descendantText" presStyleLbl="alignAccFollowNode1" presStyleIdx="1" presStyleCnt="3" custScaleX="90949" custScaleY="802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7D3D0A-B5AC-42D4-8587-D82A550CE94F}" type="pres">
      <dgm:prSet presAssocID="{B82A579B-660F-4D32-BAED-33694A7F64F5}" presName="sp" presStyleCnt="0"/>
      <dgm:spPr/>
    </dgm:pt>
    <dgm:pt modelId="{D5E9095A-E4BB-47C3-8824-A36B0AA5680C}" type="pres">
      <dgm:prSet presAssocID="{C665D521-30EC-4FE6-AD7D-0810AEC58A7C}" presName="linNode" presStyleCnt="0"/>
      <dgm:spPr/>
    </dgm:pt>
    <dgm:pt modelId="{5117B217-347F-41C5-BA22-8F64A58BAD77}" type="pres">
      <dgm:prSet presAssocID="{C665D521-30EC-4FE6-AD7D-0810AEC58A7C}" presName="parentText" presStyleLbl="node1" presStyleIdx="2" presStyleCnt="3" custScaleX="59069" custScaleY="8225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EEB980-ACFF-459F-AFF1-67D97908FFB9}" type="pres">
      <dgm:prSet presAssocID="{C665D521-30EC-4FE6-AD7D-0810AEC58A7C}" presName="descendantText" presStyleLbl="alignAccFollowNode1" presStyleIdx="2" presStyleCnt="3" custScaleX="90972" custScaleY="86463" custLinFactNeighborX="247" custLinFactNeighborY="-29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9884D6D-1223-4E97-A798-5572C5B7F005}" srcId="{3774C79C-9F76-46CA-95B5-291B82DFF9C0}" destId="{04293453-628C-407D-BFD1-2FF227BE8E23}" srcOrd="1" destOrd="0" parTransId="{F9AEBD8A-700F-4D98-B3B8-711362B1E9F1}" sibTransId="{078C52C5-F62D-432F-83FC-C668CEA7EC62}"/>
    <dgm:cxn modelId="{EEC1489F-F6DF-4D83-8F88-59B21B59F512}" srcId="{C1B96AA7-B086-43A6-9FF3-339689903EE9}" destId="{864F4992-E53B-45E4-A4F3-F75FDA96CC3D}" srcOrd="0" destOrd="0" parTransId="{96CBC48A-4031-49CF-9380-6EFDE015704D}" sibTransId="{2741D7A9-07CC-4526-96EB-7893E866C970}"/>
    <dgm:cxn modelId="{EF65C9EB-DA1F-44F8-AAB8-0EE24F290430}" type="presOf" srcId="{8E474837-CBBE-4448-8325-187BDC362866}" destId="{1938C333-D054-4E02-835D-76462B730FCE}" srcOrd="0" destOrd="1" presId="urn:microsoft.com/office/officeart/2005/8/layout/vList5"/>
    <dgm:cxn modelId="{910CCFEE-68D4-44B4-8E12-58191C798DA1}" type="presOf" srcId="{04293453-628C-407D-BFD1-2FF227BE8E23}" destId="{2C04C922-A4E0-4875-85F6-90CD3F31C968}" srcOrd="0" destOrd="1" presId="urn:microsoft.com/office/officeart/2005/8/layout/vList5"/>
    <dgm:cxn modelId="{88F9978C-8FE0-4354-987D-FBD01B30277B}" type="presOf" srcId="{C1B96AA7-B086-43A6-9FF3-339689903EE9}" destId="{A0164E74-458D-4760-B6E2-E736290842E7}" srcOrd="0" destOrd="0" presId="urn:microsoft.com/office/officeart/2005/8/layout/vList5"/>
    <dgm:cxn modelId="{6C61DF1B-A9A0-4F78-8FCC-72F0968C09F6}" srcId="{C665D521-30EC-4FE6-AD7D-0810AEC58A7C}" destId="{F7BC0DC7-58CB-4F2E-9AAD-8C40C7218DA7}" srcOrd="1" destOrd="0" parTransId="{7F409344-FDA0-4C6E-985E-F208FBFBFFD4}" sibTransId="{1D8B26E9-9C46-4F74-BB36-5F634E930C76}"/>
    <dgm:cxn modelId="{13A8E97F-6A22-42CD-AB09-7B0D9B552549}" type="presOf" srcId="{E45205D8-C47F-42C9-B075-BEC24F077DA1}" destId="{97A448A4-F140-4600-B144-60A2817A9897}" srcOrd="0" destOrd="0" presId="urn:microsoft.com/office/officeart/2005/8/layout/vList5"/>
    <dgm:cxn modelId="{4AA93621-F7B9-487F-AA82-EB8C1597C313}" srcId="{E45205D8-C47F-42C9-B075-BEC24F077DA1}" destId="{C665D521-30EC-4FE6-AD7D-0810AEC58A7C}" srcOrd="2" destOrd="0" parTransId="{F6DE4CAA-8A16-4351-834B-1002EA908158}" sibTransId="{5CFC8683-B4E4-45A0-A0E2-4D11182EB0EB}"/>
    <dgm:cxn modelId="{738DF0F8-EF59-41E3-BBFA-A1999FC2419E}" type="presOf" srcId="{E6BA731D-7A81-459F-B71F-2EF5C39C1DCF}" destId="{2C04C922-A4E0-4875-85F6-90CD3F31C968}" srcOrd="0" destOrd="0" presId="urn:microsoft.com/office/officeart/2005/8/layout/vList5"/>
    <dgm:cxn modelId="{ADC52CB8-8153-4869-B6D2-6F3EAE801946}" type="presOf" srcId="{F7BC0DC7-58CB-4F2E-9AAD-8C40C7218DA7}" destId="{E0EEB980-ACFF-459F-AFF1-67D97908FFB9}" srcOrd="0" destOrd="1" presId="urn:microsoft.com/office/officeart/2005/8/layout/vList5"/>
    <dgm:cxn modelId="{D7C2AF98-12E1-4F3C-923C-608DEB9965EE}" type="presOf" srcId="{C665D521-30EC-4FE6-AD7D-0810AEC58A7C}" destId="{5117B217-347F-41C5-BA22-8F64A58BAD77}" srcOrd="0" destOrd="0" presId="urn:microsoft.com/office/officeart/2005/8/layout/vList5"/>
    <dgm:cxn modelId="{A46A634A-CD14-4C0F-9CAB-14742FCAF999}" srcId="{E45205D8-C47F-42C9-B075-BEC24F077DA1}" destId="{C1B96AA7-B086-43A6-9FF3-339689903EE9}" srcOrd="1" destOrd="0" parTransId="{CB1DB50C-0CDB-4ACA-8B74-25C9F709F5C9}" sibTransId="{B82A579B-660F-4D32-BAED-33694A7F64F5}"/>
    <dgm:cxn modelId="{1FB6D087-7B5B-41C6-9579-F98E07A35264}" srcId="{C665D521-30EC-4FE6-AD7D-0810AEC58A7C}" destId="{785C2E9D-7A19-4B50-8851-526540AA06A5}" srcOrd="0" destOrd="0" parTransId="{6958A8D9-8760-4A7B-A613-94813A88770E}" sibTransId="{813BF6F5-84D8-4E84-B631-0479F803403E}"/>
    <dgm:cxn modelId="{A2505B6E-8D1E-4445-8005-799C3A9B6AC9}" srcId="{C1B96AA7-B086-43A6-9FF3-339689903EE9}" destId="{8E474837-CBBE-4448-8325-187BDC362866}" srcOrd="1" destOrd="0" parTransId="{4E2E77D0-E511-4E3A-A1FD-687D26234984}" sibTransId="{EC8A0E1D-F7A1-487B-A402-631000F035AC}"/>
    <dgm:cxn modelId="{A4EA70C7-BC26-4EBE-BD19-D0DB014838E3}" type="presOf" srcId="{864F4992-E53B-45E4-A4F3-F75FDA96CC3D}" destId="{1938C333-D054-4E02-835D-76462B730FCE}" srcOrd="0" destOrd="0" presId="urn:microsoft.com/office/officeart/2005/8/layout/vList5"/>
    <dgm:cxn modelId="{12910E34-F359-4C3A-A8B8-9DAE0A1500F4}" srcId="{E45205D8-C47F-42C9-B075-BEC24F077DA1}" destId="{3774C79C-9F76-46CA-95B5-291B82DFF9C0}" srcOrd="0" destOrd="0" parTransId="{5052FC17-8B42-4969-9349-049AA5C93CEA}" sibTransId="{6EC87426-14E3-437D-9840-EF666BA4F1BA}"/>
    <dgm:cxn modelId="{3B6B3CF0-19F6-43F7-B046-E6B2CD3D3782}" type="presOf" srcId="{785C2E9D-7A19-4B50-8851-526540AA06A5}" destId="{E0EEB980-ACFF-459F-AFF1-67D97908FFB9}" srcOrd="0" destOrd="0" presId="urn:microsoft.com/office/officeart/2005/8/layout/vList5"/>
    <dgm:cxn modelId="{E37F958A-D929-4687-90E5-473A4F0E8025}" srcId="{3774C79C-9F76-46CA-95B5-291B82DFF9C0}" destId="{E6BA731D-7A81-459F-B71F-2EF5C39C1DCF}" srcOrd="0" destOrd="0" parTransId="{95A76E33-B3F4-48D2-B8CA-59A610AF0F7A}" sibTransId="{319CCC74-E548-4CBA-8EE8-CCEB5A3BF39B}"/>
    <dgm:cxn modelId="{8795C6BB-7144-4B0B-A2FB-2B333B5F7146}" type="presOf" srcId="{3774C79C-9F76-46CA-95B5-291B82DFF9C0}" destId="{D54DB929-AED6-48CD-AF09-45EE54110977}" srcOrd="0" destOrd="0" presId="urn:microsoft.com/office/officeart/2005/8/layout/vList5"/>
    <dgm:cxn modelId="{4A87965F-CEF7-440A-98B6-D54ED3537A59}" type="presParOf" srcId="{97A448A4-F140-4600-B144-60A2817A9897}" destId="{013B17CF-6AA8-474A-B366-CE128E111CCD}" srcOrd="0" destOrd="0" presId="urn:microsoft.com/office/officeart/2005/8/layout/vList5"/>
    <dgm:cxn modelId="{6F25E08B-CEBB-43A8-B85B-E4A9D8D84BF2}" type="presParOf" srcId="{013B17CF-6AA8-474A-B366-CE128E111CCD}" destId="{D54DB929-AED6-48CD-AF09-45EE54110977}" srcOrd="0" destOrd="0" presId="urn:microsoft.com/office/officeart/2005/8/layout/vList5"/>
    <dgm:cxn modelId="{B41DBB6A-5187-46C8-9FB6-AB3EF79973C4}" type="presParOf" srcId="{013B17CF-6AA8-474A-B366-CE128E111CCD}" destId="{2C04C922-A4E0-4875-85F6-90CD3F31C968}" srcOrd="1" destOrd="0" presId="urn:microsoft.com/office/officeart/2005/8/layout/vList5"/>
    <dgm:cxn modelId="{4B8A0EEB-D1C0-40B2-85E4-9AC2F442C91F}" type="presParOf" srcId="{97A448A4-F140-4600-B144-60A2817A9897}" destId="{49426F19-F5E2-4588-99C8-08ED401F6B98}" srcOrd="1" destOrd="0" presId="urn:microsoft.com/office/officeart/2005/8/layout/vList5"/>
    <dgm:cxn modelId="{BB96EE83-9F5E-4DB4-83C7-1A6EFF5D37BA}" type="presParOf" srcId="{97A448A4-F140-4600-B144-60A2817A9897}" destId="{F10BC738-833D-48D2-8ED6-22642E08CBC6}" srcOrd="2" destOrd="0" presId="urn:microsoft.com/office/officeart/2005/8/layout/vList5"/>
    <dgm:cxn modelId="{098F9A20-3F0F-4C72-AB7F-0E0A0D2B7B16}" type="presParOf" srcId="{F10BC738-833D-48D2-8ED6-22642E08CBC6}" destId="{A0164E74-458D-4760-B6E2-E736290842E7}" srcOrd="0" destOrd="0" presId="urn:microsoft.com/office/officeart/2005/8/layout/vList5"/>
    <dgm:cxn modelId="{A7C524B9-6D0B-4017-813E-18E3686C8D80}" type="presParOf" srcId="{F10BC738-833D-48D2-8ED6-22642E08CBC6}" destId="{1938C333-D054-4E02-835D-76462B730FCE}" srcOrd="1" destOrd="0" presId="urn:microsoft.com/office/officeart/2005/8/layout/vList5"/>
    <dgm:cxn modelId="{BE0DF7C1-C852-47ED-BAE2-87E68DB62ABD}" type="presParOf" srcId="{97A448A4-F140-4600-B144-60A2817A9897}" destId="{8D7D3D0A-B5AC-42D4-8587-D82A550CE94F}" srcOrd="3" destOrd="0" presId="urn:microsoft.com/office/officeart/2005/8/layout/vList5"/>
    <dgm:cxn modelId="{4987813D-917E-4A33-ACC4-3DB607A98A61}" type="presParOf" srcId="{97A448A4-F140-4600-B144-60A2817A9897}" destId="{D5E9095A-E4BB-47C3-8824-A36B0AA5680C}" srcOrd="4" destOrd="0" presId="urn:microsoft.com/office/officeart/2005/8/layout/vList5"/>
    <dgm:cxn modelId="{3D4EB6AF-E9FD-480F-9ABF-FB1364681B27}" type="presParOf" srcId="{D5E9095A-E4BB-47C3-8824-A36B0AA5680C}" destId="{5117B217-347F-41C5-BA22-8F64A58BAD77}" srcOrd="0" destOrd="0" presId="urn:microsoft.com/office/officeart/2005/8/layout/vList5"/>
    <dgm:cxn modelId="{604ED3A7-9FE5-4E65-ACA2-F8CC04FA1A81}" type="presParOf" srcId="{D5E9095A-E4BB-47C3-8824-A36B0AA5680C}" destId="{E0EEB980-ACFF-459F-AFF1-67D97908FF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DF6D00-DA45-4046-B072-BA90EB0B1D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0A3D60F-5D2D-4C99-987C-EFF392C8A592}" type="pres">
      <dgm:prSet presAssocID="{1ADF6D00-DA45-4046-B072-BA90EB0B1D0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</dgm:ptLst>
  <dgm:cxnLst>
    <dgm:cxn modelId="{7396BC2B-4CB5-4732-8ADC-246971DCCCD1}" type="presOf" srcId="{1ADF6D00-DA45-4046-B072-BA90EB0B1D01}" destId="{D0A3D60F-5D2D-4C99-987C-EFF392C8A592}" srcOrd="0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94CBA-7A36-4862-9349-A5F9D575970D}">
      <dsp:nvSpPr>
        <dsp:cNvPr id="0" name=""/>
        <dsp:cNvSpPr/>
      </dsp:nvSpPr>
      <dsp:spPr>
        <a:xfrm>
          <a:off x="7498" y="205157"/>
          <a:ext cx="2241316" cy="153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Posebna financijska institucija osnovana 1992. godine</a:t>
          </a:r>
          <a:r>
            <a:rPr lang="hr-HR" sz="1400" kern="1200" dirty="0" smtClean="0"/>
            <a:t> u 100%-</a:t>
          </a:r>
          <a:r>
            <a:rPr lang="hr-HR" sz="1400" kern="1200" dirty="0" err="1" smtClean="0"/>
            <a:t>tnom</a:t>
          </a:r>
          <a:r>
            <a:rPr lang="hr-HR" sz="1400" kern="1200" dirty="0" smtClean="0"/>
            <a:t> vlasništvu Republike Hrvatske, čiji je glavni cilj </a:t>
          </a:r>
          <a:r>
            <a:rPr lang="hr-HR" sz="1400" b="1" kern="1200" dirty="0" smtClean="0"/>
            <a:t>poticanje razvoja hrvatskog gospodarstva</a:t>
          </a:r>
          <a:endParaRPr lang="hr-HR" sz="1400" b="1" kern="1200" dirty="0"/>
        </a:p>
      </dsp:txBody>
      <dsp:txXfrm>
        <a:off x="7498" y="205157"/>
        <a:ext cx="2241316" cy="1533900"/>
      </dsp:txXfrm>
    </dsp:sp>
    <dsp:sp modelId="{1CD6F133-42BB-466B-87C0-B5D1ADB964C1}">
      <dsp:nvSpPr>
        <dsp:cNvPr id="0" name=""/>
        <dsp:cNvSpPr/>
      </dsp:nvSpPr>
      <dsp:spPr>
        <a:xfrm>
          <a:off x="2483809" y="647999"/>
          <a:ext cx="475159" cy="555846"/>
        </a:xfrm>
        <a:prstGeom prst="rightArrow">
          <a:avLst>
            <a:gd name="adj1" fmla="val 60000"/>
            <a:gd name="adj2" fmla="val 5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/>
        </a:p>
      </dsp:txBody>
      <dsp:txXfrm>
        <a:off x="2483809" y="759168"/>
        <a:ext cx="332611" cy="333508"/>
      </dsp:txXfrm>
    </dsp:sp>
    <dsp:sp modelId="{58B5ED53-BB49-40D4-A2A4-D058ADAEC276}">
      <dsp:nvSpPr>
        <dsp:cNvPr id="0" name=""/>
        <dsp:cNvSpPr/>
      </dsp:nvSpPr>
      <dsp:spPr>
        <a:xfrm>
          <a:off x="3145341" y="205157"/>
          <a:ext cx="2241316" cy="153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Objedinjuje 3 funkcije </a:t>
          </a:r>
          <a:r>
            <a:rPr lang="hr-HR" sz="1400" kern="1200" dirty="0" smtClean="0"/>
            <a:t>u  jednoj instituciji</a:t>
          </a:r>
          <a:r>
            <a:rPr lang="en-US" sz="1400" kern="1200" dirty="0" smtClean="0"/>
            <a:t>:</a:t>
          </a:r>
          <a:endParaRPr lang="hr-HR" sz="1400" kern="1200" dirty="0" smtClean="0"/>
        </a:p>
        <a:p>
          <a:pPr marL="360363" lvl="1" indent="-87313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i="1" kern="1200" dirty="0" smtClean="0"/>
            <a:t>Razvojna banka</a:t>
          </a:r>
          <a:endParaRPr lang="hr-HR" sz="1400" b="1" kern="1200" dirty="0"/>
        </a:p>
        <a:p>
          <a:pPr marL="360363" lvl="1" indent="-87313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i="1" kern="1200" dirty="0" smtClean="0"/>
            <a:t>Izvozna banka</a:t>
          </a:r>
          <a:endParaRPr lang="hr-HR" sz="1400" b="1" kern="1200" dirty="0"/>
        </a:p>
        <a:p>
          <a:pPr marL="360363" lvl="1" indent="-87313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i="1" kern="1200" dirty="0" smtClean="0"/>
            <a:t>Institucija za izvozno kreditno osiguranje</a:t>
          </a:r>
          <a:endParaRPr lang="hr-HR" sz="1400" b="1" kern="1200" dirty="0"/>
        </a:p>
      </dsp:txBody>
      <dsp:txXfrm>
        <a:off x="3145341" y="205157"/>
        <a:ext cx="2241316" cy="1533900"/>
      </dsp:txXfrm>
    </dsp:sp>
    <dsp:sp modelId="{F5113CAD-5A46-4992-BE0B-D1D930597153}">
      <dsp:nvSpPr>
        <dsp:cNvPr id="0" name=""/>
        <dsp:cNvSpPr/>
      </dsp:nvSpPr>
      <dsp:spPr>
        <a:xfrm>
          <a:off x="5609383" y="647999"/>
          <a:ext cx="475159" cy="555846"/>
        </a:xfrm>
        <a:prstGeom prst="rightArrow">
          <a:avLst>
            <a:gd name="adj1" fmla="val 60000"/>
            <a:gd name="adj2" fmla="val 5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/>
        </a:p>
      </dsp:txBody>
      <dsp:txXfrm>
        <a:off x="5609383" y="759168"/>
        <a:ext cx="332611" cy="333508"/>
      </dsp:txXfrm>
    </dsp:sp>
    <dsp:sp modelId="{157B051D-AC9A-4D22-B26D-913B9C32CD8E}">
      <dsp:nvSpPr>
        <dsp:cNvPr id="0" name=""/>
        <dsp:cNvSpPr/>
      </dsp:nvSpPr>
      <dsp:spPr>
        <a:xfrm>
          <a:off x="6283184" y="205157"/>
          <a:ext cx="2241316" cy="153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Glavne aktivnosti</a:t>
          </a:r>
          <a:r>
            <a:rPr lang="en-US" sz="1400" b="1" kern="1200" smtClean="0"/>
            <a:t>: </a:t>
          </a:r>
          <a:endParaRPr lang="hr-HR" sz="1400" kern="1200" dirty="0"/>
        </a:p>
        <a:p>
          <a:pPr marL="360363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i="1" kern="1200" dirty="0" smtClean="0"/>
            <a:t>Kreditiranje </a:t>
          </a:r>
          <a:endParaRPr lang="hr-HR" sz="1400" b="1" kern="1200" dirty="0"/>
        </a:p>
        <a:p>
          <a:pPr marL="360363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i="1" kern="1200" dirty="0" smtClean="0"/>
            <a:t>Osiguranje izvoza</a:t>
          </a:r>
          <a:endParaRPr lang="hr-HR" sz="1400" b="1" kern="1200" dirty="0"/>
        </a:p>
        <a:p>
          <a:pPr marL="360363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1" i="1" kern="1200" dirty="0" smtClean="0"/>
            <a:t>Garancije i akreditivi</a:t>
          </a:r>
          <a:endParaRPr lang="hr-HR" sz="1400" b="1" kern="1200" dirty="0"/>
        </a:p>
      </dsp:txBody>
      <dsp:txXfrm>
        <a:off x="6283184" y="205157"/>
        <a:ext cx="2241316" cy="153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72EE4-B7D2-4D79-8955-1EF73E68E539}">
      <dsp:nvSpPr>
        <dsp:cNvPr id="0" name=""/>
        <dsp:cNvSpPr/>
      </dsp:nvSpPr>
      <dsp:spPr>
        <a:xfrm>
          <a:off x="0" y="15362"/>
          <a:ext cx="4374712" cy="599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Zagreb – </a:t>
          </a:r>
          <a:r>
            <a:rPr lang="hr-HR" sz="1600" b="1" kern="1200" dirty="0" smtClean="0"/>
            <a:t>sjedište</a:t>
          </a:r>
          <a:endParaRPr lang="hr-HR" sz="1600" kern="1200" dirty="0"/>
        </a:p>
      </dsp:txBody>
      <dsp:txXfrm>
        <a:off x="0" y="15362"/>
        <a:ext cx="4374712" cy="599040"/>
      </dsp:txXfrm>
    </dsp:sp>
    <dsp:sp modelId="{5556BCD9-27A0-4857-A812-89463640EF14}">
      <dsp:nvSpPr>
        <dsp:cNvPr id="0" name=""/>
        <dsp:cNvSpPr/>
      </dsp:nvSpPr>
      <dsp:spPr>
        <a:xfrm>
          <a:off x="0" y="620768"/>
          <a:ext cx="4374712" cy="599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Djeluje i kroz </a:t>
          </a:r>
          <a:r>
            <a:rPr lang="en-US" sz="1600" b="1" kern="1200" dirty="0" smtClean="0"/>
            <a:t>5 </a:t>
          </a:r>
          <a:r>
            <a:rPr lang="hr-HR" sz="1600" b="1" kern="1200" dirty="0" smtClean="0"/>
            <a:t>područnih ureda </a:t>
          </a:r>
          <a:r>
            <a:rPr lang="hr-HR" sz="1600" kern="1200" dirty="0" smtClean="0"/>
            <a:t>koji pružaju</a:t>
          </a:r>
          <a:r>
            <a:rPr lang="en-US" sz="1600" kern="1200" dirty="0" smtClean="0"/>
            <a:t>: </a:t>
          </a:r>
          <a:endParaRPr lang="hr-HR" sz="1600" kern="1200" dirty="0"/>
        </a:p>
      </dsp:txBody>
      <dsp:txXfrm>
        <a:off x="0" y="620768"/>
        <a:ext cx="4374712" cy="599040"/>
      </dsp:txXfrm>
    </dsp:sp>
    <dsp:sp modelId="{CBBF0C18-1A2C-438C-B082-299F59669DA9}">
      <dsp:nvSpPr>
        <dsp:cNvPr id="0" name=""/>
        <dsp:cNvSpPr/>
      </dsp:nvSpPr>
      <dsp:spPr>
        <a:xfrm>
          <a:off x="0" y="1305602"/>
          <a:ext cx="4374712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97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600" i="0" kern="1200" dirty="0" smtClean="0"/>
            <a:t>Lakši i brži pristup informacijama</a:t>
          </a:r>
          <a:endParaRPr lang="hr-HR" sz="1600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600" i="0" kern="1200" dirty="0" smtClean="0"/>
            <a:t>Regionalnu prisutnost</a:t>
          </a:r>
          <a:endParaRPr lang="hr-HR" sz="1600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600" i="0" kern="1200" dirty="0" smtClean="0"/>
            <a:t>Snažniju potporu obrtnicima, malim i srednjim poduzetnicima</a:t>
          </a:r>
          <a:endParaRPr lang="hr-HR" sz="1600" i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600" i="0" kern="1200" dirty="0" smtClean="0"/>
            <a:t>Savjetodavne usluge</a:t>
          </a:r>
          <a:endParaRPr lang="hr-HR" sz="1600" i="0" kern="1200" dirty="0"/>
        </a:p>
      </dsp:txBody>
      <dsp:txXfrm>
        <a:off x="0" y="1305602"/>
        <a:ext cx="4374712" cy="132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1C69-D11F-4498-874D-844628C31B44}">
      <dsp:nvSpPr>
        <dsp:cNvPr id="0" name=""/>
        <dsp:cNvSpPr/>
      </dsp:nvSpPr>
      <dsp:spPr>
        <a:xfrm rot="5400000">
          <a:off x="5348470" y="-2141556"/>
          <a:ext cx="956834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smtClean="0"/>
            <a:t>UKUPNA PODRŠKA IZVOZU</a:t>
          </a:r>
          <a:endParaRPr lang="hr-H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/>
              </a:solidFill>
            </a:rPr>
            <a:t>12,9 TISUĆA IZVOZNIH POSLOVA</a:t>
          </a:r>
          <a:endParaRPr lang="hr-HR" sz="1800" kern="1200" dirty="0">
            <a:solidFill>
              <a:schemeClr val="tx1"/>
            </a:solidFill>
          </a:endParaRPr>
        </a:p>
      </dsp:txBody>
      <dsp:txXfrm rot="-5400000">
        <a:off x="3084823" y="168800"/>
        <a:ext cx="5437420" cy="863416"/>
      </dsp:txXfrm>
    </dsp:sp>
    <dsp:sp modelId="{87F3DABD-997B-4C8E-B2CD-7B71752F4E27}">
      <dsp:nvSpPr>
        <dsp:cNvPr id="0" name=""/>
        <dsp:cNvSpPr/>
      </dsp:nvSpPr>
      <dsp:spPr>
        <a:xfrm>
          <a:off x="0" y="2486"/>
          <a:ext cx="3084822" cy="1196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71,0 MLRD. KUNA </a:t>
          </a:r>
          <a:endParaRPr lang="hr-HR" sz="2800" b="1" kern="1200" dirty="0"/>
        </a:p>
      </dsp:txBody>
      <dsp:txXfrm>
        <a:off x="58386" y="60872"/>
        <a:ext cx="2968050" cy="1079271"/>
      </dsp:txXfrm>
    </dsp:sp>
    <dsp:sp modelId="{1488EE6C-192B-4165-9A53-5448BA792FF7}">
      <dsp:nvSpPr>
        <dsp:cNvPr id="0" name=""/>
        <dsp:cNvSpPr/>
      </dsp:nvSpPr>
      <dsp:spPr>
        <a:xfrm rot="5400000">
          <a:off x="5348470" y="-885711"/>
          <a:ext cx="956834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smtClean="0"/>
            <a:t>KREDITI - 42% UKUPNE KREDITNE AKTIVNOSTI HBORA</a:t>
          </a:r>
          <a:endParaRPr lang="hr-H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/>
              </a:solidFill>
            </a:rPr>
            <a:t> 4.912 IZVOZNIH POSLOVA</a:t>
          </a:r>
          <a:endParaRPr lang="hr-HR" sz="1800" kern="1200" dirty="0">
            <a:solidFill>
              <a:schemeClr val="tx1"/>
            </a:solidFill>
          </a:endParaRPr>
        </a:p>
      </dsp:txBody>
      <dsp:txXfrm rot="-5400000">
        <a:off x="3084823" y="1424645"/>
        <a:ext cx="5437420" cy="863416"/>
      </dsp:txXfrm>
    </dsp:sp>
    <dsp:sp modelId="{07801C91-61C9-4E42-9736-371F6993CB9D}">
      <dsp:nvSpPr>
        <dsp:cNvPr id="0" name=""/>
        <dsp:cNvSpPr/>
      </dsp:nvSpPr>
      <dsp:spPr>
        <a:xfrm>
          <a:off x="0" y="1258331"/>
          <a:ext cx="3084822" cy="1196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43,5 MLRD. KUNA</a:t>
          </a:r>
          <a:endParaRPr lang="hr-HR" sz="2800" b="1" kern="1200" dirty="0"/>
        </a:p>
      </dsp:txBody>
      <dsp:txXfrm>
        <a:off x="58386" y="1316717"/>
        <a:ext cx="2968050" cy="1079271"/>
      </dsp:txXfrm>
    </dsp:sp>
    <dsp:sp modelId="{E91632EC-7601-4667-AF9E-4D7871AE2026}">
      <dsp:nvSpPr>
        <dsp:cNvPr id="0" name=""/>
        <dsp:cNvSpPr/>
      </dsp:nvSpPr>
      <dsp:spPr>
        <a:xfrm rot="5400000">
          <a:off x="5348470" y="256634"/>
          <a:ext cx="956834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smtClean="0"/>
            <a:t>OSIGURANJE IZVOZNIH POSLOVA </a:t>
          </a:r>
          <a:endParaRPr lang="hr-H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/>
              </a:solidFill>
            </a:rPr>
            <a:t>7.786 IZVOZNIH POSLOVA </a:t>
          </a:r>
          <a:endParaRPr lang="hr-HR" sz="1800" kern="1200" dirty="0">
            <a:solidFill>
              <a:schemeClr val="tx1"/>
            </a:solidFill>
          </a:endParaRPr>
        </a:p>
      </dsp:txBody>
      <dsp:txXfrm rot="-5400000">
        <a:off x="3084823" y="2566991"/>
        <a:ext cx="5437420" cy="863416"/>
      </dsp:txXfrm>
    </dsp:sp>
    <dsp:sp modelId="{D0CBCD06-B821-469D-A304-28EB4A2E3694}">
      <dsp:nvSpPr>
        <dsp:cNvPr id="0" name=""/>
        <dsp:cNvSpPr/>
      </dsp:nvSpPr>
      <dsp:spPr>
        <a:xfrm>
          <a:off x="0" y="2514177"/>
          <a:ext cx="3084822" cy="1196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22,6 </a:t>
          </a:r>
          <a:r>
            <a:rPr lang="hr-HR" sz="2800" b="1" kern="1200" dirty="0" smtClean="0"/>
            <a:t>MLRD. KUNA</a:t>
          </a:r>
          <a:endParaRPr lang="hr-HR" sz="2800" b="1" kern="1200" dirty="0"/>
        </a:p>
      </dsp:txBody>
      <dsp:txXfrm>
        <a:off x="58386" y="2572563"/>
        <a:ext cx="2968050" cy="1079271"/>
      </dsp:txXfrm>
    </dsp:sp>
    <dsp:sp modelId="{3C9CDD5A-434A-45AA-8925-F8B57CA0735D}">
      <dsp:nvSpPr>
        <dsp:cNvPr id="0" name=""/>
        <dsp:cNvSpPr/>
      </dsp:nvSpPr>
      <dsp:spPr>
        <a:xfrm rot="5400000">
          <a:off x="5348470" y="1625979"/>
          <a:ext cx="956834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1" kern="1200" dirty="0" smtClean="0"/>
            <a:t>GARANCIJE ZA IZVOZNE POSLOVE</a:t>
          </a:r>
          <a:endParaRPr lang="hr-H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tx1"/>
              </a:solidFill>
            </a:rPr>
            <a:t> 226 IZVOZNIH POSLOVA</a:t>
          </a:r>
          <a:endParaRPr lang="hr-HR" sz="1800" kern="1200" dirty="0">
            <a:solidFill>
              <a:schemeClr val="tx1"/>
            </a:solidFill>
          </a:endParaRPr>
        </a:p>
      </dsp:txBody>
      <dsp:txXfrm rot="-5400000">
        <a:off x="3084823" y="3936336"/>
        <a:ext cx="5437420" cy="863416"/>
      </dsp:txXfrm>
    </dsp:sp>
    <dsp:sp modelId="{E327CA08-26BA-4AC5-BC81-5814256A87C1}">
      <dsp:nvSpPr>
        <dsp:cNvPr id="0" name=""/>
        <dsp:cNvSpPr/>
      </dsp:nvSpPr>
      <dsp:spPr>
        <a:xfrm>
          <a:off x="0" y="3770022"/>
          <a:ext cx="3084822" cy="1196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5,0 MLRD. KUNA</a:t>
          </a:r>
          <a:endParaRPr lang="hr-HR" sz="2800" b="1" kern="1200" dirty="0"/>
        </a:p>
      </dsp:txBody>
      <dsp:txXfrm>
        <a:off x="58386" y="3828408"/>
        <a:ext cx="2968050" cy="1079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67058-FE1F-4F57-AB3E-78FCACF7AD35}">
      <dsp:nvSpPr>
        <dsp:cNvPr id="0" name=""/>
        <dsp:cNvSpPr/>
      </dsp:nvSpPr>
      <dsp:spPr>
        <a:xfrm>
          <a:off x="3303727" y="3186077"/>
          <a:ext cx="2024864" cy="13116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Savjetodavne usluge tijekom trajanja projekta</a:t>
          </a:r>
          <a:endParaRPr lang="hr-HR" sz="1200" kern="1200" dirty="0"/>
        </a:p>
      </dsp:txBody>
      <dsp:txXfrm>
        <a:off x="3939999" y="3542803"/>
        <a:ext cx="1359779" cy="926114"/>
      </dsp:txXfrm>
    </dsp:sp>
    <dsp:sp modelId="{439933EC-3B92-4B24-9C73-5DFCAD42632D}">
      <dsp:nvSpPr>
        <dsp:cNvPr id="0" name=""/>
        <dsp:cNvSpPr/>
      </dsp:nvSpPr>
      <dsp:spPr>
        <a:xfrm>
          <a:off x="0" y="3186077"/>
          <a:ext cx="2024864" cy="13116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Osiguranje od političkih i komercijalnih rizika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Osiguranje izvoza</a:t>
          </a:r>
          <a:endParaRPr lang="hr-HR" sz="1200" kern="1200" dirty="0"/>
        </a:p>
      </dsp:txBody>
      <dsp:txXfrm>
        <a:off x="28813" y="3542803"/>
        <a:ext cx="1359779" cy="926114"/>
      </dsp:txXfrm>
    </dsp:sp>
    <dsp:sp modelId="{0AF37C97-7D55-4C6D-9EE4-C019F27D5442}">
      <dsp:nvSpPr>
        <dsp:cNvPr id="0" name=""/>
        <dsp:cNvSpPr/>
      </dsp:nvSpPr>
      <dsp:spPr>
        <a:xfrm>
          <a:off x="3303727" y="398813"/>
          <a:ext cx="2024864" cy="13116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Ponudbene</a:t>
          </a:r>
          <a:endParaRPr lang="hr-HR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Za dobro izvršenje posla</a:t>
          </a:r>
          <a:endParaRPr lang="hr-HR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Za povrat avansa</a:t>
          </a:r>
          <a:endParaRPr lang="hr-HR" sz="1200" kern="1200" dirty="0"/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Za </a:t>
          </a:r>
          <a:r>
            <a:rPr lang="hr-HR" sz="1200" kern="1200" dirty="0" err="1" smtClean="0"/>
            <a:t>grantni</a:t>
          </a:r>
          <a:r>
            <a:rPr lang="hr-HR" sz="1200" kern="1200" dirty="0" smtClean="0"/>
            <a:t> period</a:t>
          </a:r>
          <a:endParaRPr lang="hr-HR" sz="1200" kern="1200" dirty="0"/>
        </a:p>
      </dsp:txBody>
      <dsp:txXfrm>
        <a:off x="3939999" y="427626"/>
        <a:ext cx="1359779" cy="926114"/>
      </dsp:txXfrm>
    </dsp:sp>
    <dsp:sp modelId="{2DEF83F9-E9BD-4C59-9D07-1DC1D92A6E49}">
      <dsp:nvSpPr>
        <dsp:cNvPr id="0" name=""/>
        <dsp:cNvSpPr/>
      </dsp:nvSpPr>
      <dsp:spPr>
        <a:xfrm>
          <a:off x="0" y="398813"/>
          <a:ext cx="2024864" cy="13116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28 kreditnih programa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Mandatni poslovi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Fondovi za gospodarsku suradnju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EU fondovi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200" kern="1200" dirty="0"/>
        </a:p>
      </dsp:txBody>
      <dsp:txXfrm>
        <a:off x="28813" y="427626"/>
        <a:ext cx="1359779" cy="926114"/>
      </dsp:txXfrm>
    </dsp:sp>
    <dsp:sp modelId="{AE1A785A-BA1F-4E5F-9120-95583688A1C7}">
      <dsp:nvSpPr>
        <dsp:cNvPr id="0" name=""/>
        <dsp:cNvSpPr/>
      </dsp:nvSpPr>
      <dsp:spPr>
        <a:xfrm>
          <a:off x="848475" y="632451"/>
          <a:ext cx="1774831" cy="17748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Krediti</a:t>
          </a:r>
          <a:endParaRPr lang="hr-HR" sz="1500" kern="1200" dirty="0"/>
        </a:p>
      </dsp:txBody>
      <dsp:txXfrm>
        <a:off x="1368311" y="1152287"/>
        <a:ext cx="1254995" cy="1254995"/>
      </dsp:txXfrm>
    </dsp:sp>
    <dsp:sp modelId="{4360799B-754C-41D1-BB0A-EA075C3988D6}">
      <dsp:nvSpPr>
        <dsp:cNvPr id="0" name=""/>
        <dsp:cNvSpPr/>
      </dsp:nvSpPr>
      <dsp:spPr>
        <a:xfrm rot="5400000">
          <a:off x="2705285" y="632451"/>
          <a:ext cx="1774831" cy="17748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Garancije i akreditivi</a:t>
          </a:r>
          <a:endParaRPr lang="hr-HR" sz="1500" kern="1200" dirty="0"/>
        </a:p>
      </dsp:txBody>
      <dsp:txXfrm rot="-5400000">
        <a:off x="2705285" y="1152287"/>
        <a:ext cx="1254995" cy="1254995"/>
      </dsp:txXfrm>
    </dsp:sp>
    <dsp:sp modelId="{7C7D93DF-3203-4A6B-8EB2-52BB2BA4A69B}">
      <dsp:nvSpPr>
        <dsp:cNvPr id="0" name=""/>
        <dsp:cNvSpPr/>
      </dsp:nvSpPr>
      <dsp:spPr>
        <a:xfrm rot="10800000">
          <a:off x="2705285" y="2489261"/>
          <a:ext cx="1774831" cy="17748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Savjetovanje</a:t>
          </a:r>
          <a:endParaRPr lang="hr-HR" sz="1500" kern="1200" dirty="0"/>
        </a:p>
      </dsp:txBody>
      <dsp:txXfrm rot="10800000">
        <a:off x="2705285" y="2489261"/>
        <a:ext cx="1254995" cy="1254995"/>
      </dsp:txXfrm>
    </dsp:sp>
    <dsp:sp modelId="{C6CFE491-2D29-443A-82C4-EE4C25280235}">
      <dsp:nvSpPr>
        <dsp:cNvPr id="0" name=""/>
        <dsp:cNvSpPr/>
      </dsp:nvSpPr>
      <dsp:spPr>
        <a:xfrm rot="16200000">
          <a:off x="848475" y="2489261"/>
          <a:ext cx="1774831" cy="17748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Osiguranje</a:t>
          </a:r>
          <a:endParaRPr lang="hr-HR" sz="1500" kern="1200" dirty="0"/>
        </a:p>
      </dsp:txBody>
      <dsp:txXfrm rot="5400000">
        <a:off x="1368311" y="2489261"/>
        <a:ext cx="1254995" cy="1254995"/>
      </dsp:txXfrm>
    </dsp:sp>
    <dsp:sp modelId="{E664751C-9A95-45BC-ADC9-1211E7D2CF63}">
      <dsp:nvSpPr>
        <dsp:cNvPr id="0" name=""/>
        <dsp:cNvSpPr/>
      </dsp:nvSpPr>
      <dsp:spPr>
        <a:xfrm>
          <a:off x="2357901" y="2079369"/>
          <a:ext cx="612788" cy="5328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7207C-FDFA-4E16-92EB-01574225734A}">
      <dsp:nvSpPr>
        <dsp:cNvPr id="0" name=""/>
        <dsp:cNvSpPr/>
      </dsp:nvSpPr>
      <dsp:spPr>
        <a:xfrm rot="10800000">
          <a:off x="2357901" y="2284315"/>
          <a:ext cx="612788" cy="5328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4C922-A4E0-4875-85F6-90CD3F31C968}">
      <dsp:nvSpPr>
        <dsp:cNvPr id="0" name=""/>
        <dsp:cNvSpPr/>
      </dsp:nvSpPr>
      <dsp:spPr>
        <a:xfrm rot="5400000">
          <a:off x="4369808" y="-1740624"/>
          <a:ext cx="1040263" cy="46955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Korisnik kredita je poduzetnik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Zahtjev za kredit podnosi poduzetnik HBOR-u</a:t>
          </a:r>
          <a:endParaRPr lang="hr-HR" sz="1400" kern="1200" dirty="0"/>
        </a:p>
      </dsp:txBody>
      <dsp:txXfrm rot="-5400000">
        <a:off x="2542165" y="137800"/>
        <a:ext cx="4644769" cy="938701"/>
      </dsp:txXfrm>
    </dsp:sp>
    <dsp:sp modelId="{D54DB929-AED6-48CD-AF09-45EE54110977}">
      <dsp:nvSpPr>
        <dsp:cNvPr id="0" name=""/>
        <dsp:cNvSpPr/>
      </dsp:nvSpPr>
      <dsp:spPr>
        <a:xfrm>
          <a:off x="827177" y="372"/>
          <a:ext cx="1714987" cy="1213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IZRAVNO</a:t>
          </a:r>
          <a:endParaRPr lang="hr-HR" sz="1400" kern="1200" dirty="0"/>
        </a:p>
      </dsp:txBody>
      <dsp:txXfrm>
        <a:off x="886418" y="59613"/>
        <a:ext cx="1596505" cy="1095074"/>
      </dsp:txXfrm>
    </dsp:sp>
    <dsp:sp modelId="{1938C333-D054-4E02-835D-76462B730FCE}">
      <dsp:nvSpPr>
        <dsp:cNvPr id="0" name=""/>
        <dsp:cNvSpPr/>
      </dsp:nvSpPr>
      <dsp:spPr>
        <a:xfrm rot="5400000">
          <a:off x="4332558" y="-401748"/>
          <a:ext cx="1115956" cy="4694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Korisnik kredita je poslovna banka, a krajnji korisnik kredita je poduzetnik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Zahtjev za kredit podnosi poslovna banka HBOR-u </a:t>
          </a:r>
          <a:endParaRPr lang="hr-HR" sz="1400" kern="1200" dirty="0"/>
        </a:p>
      </dsp:txBody>
      <dsp:txXfrm rot="-5400000">
        <a:off x="2543355" y="1441931"/>
        <a:ext cx="4639887" cy="1007004"/>
      </dsp:txXfrm>
    </dsp:sp>
    <dsp:sp modelId="{A0164E74-458D-4760-B6E2-E736290842E7}">
      <dsp:nvSpPr>
        <dsp:cNvPr id="0" name=""/>
        <dsp:cNvSpPr/>
      </dsp:nvSpPr>
      <dsp:spPr>
        <a:xfrm>
          <a:off x="827177" y="1300876"/>
          <a:ext cx="1716177" cy="1289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PUTEM POSLOVNIH BANAKA i LEASING DRUŠTAVA</a:t>
          </a:r>
          <a:endParaRPr lang="hr-HR" sz="1400" kern="1200" dirty="0"/>
        </a:p>
      </dsp:txBody>
      <dsp:txXfrm>
        <a:off x="890106" y="1363805"/>
        <a:ext cx="1590319" cy="1163255"/>
      </dsp:txXfrm>
    </dsp:sp>
    <dsp:sp modelId="{E0EEB980-ACFF-459F-AFF1-67D97908FFB9}">
      <dsp:nvSpPr>
        <dsp:cNvPr id="0" name=""/>
        <dsp:cNvSpPr/>
      </dsp:nvSpPr>
      <dsp:spPr>
        <a:xfrm rot="5400000">
          <a:off x="4295694" y="1003404"/>
          <a:ext cx="1202834" cy="46955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Model podjele rizika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Model podređenog duga</a:t>
          </a:r>
          <a:endParaRPr lang="hr-HR" sz="1400" kern="1200" dirty="0"/>
        </a:p>
      </dsp:txBody>
      <dsp:txXfrm rot="-5400000">
        <a:off x="2549336" y="2808480"/>
        <a:ext cx="4636832" cy="1085398"/>
      </dsp:txXfrm>
    </dsp:sp>
    <dsp:sp modelId="{5117B217-347F-41C5-BA22-8F64A58BAD77}">
      <dsp:nvSpPr>
        <dsp:cNvPr id="0" name=""/>
        <dsp:cNvSpPr/>
      </dsp:nvSpPr>
      <dsp:spPr>
        <a:xfrm>
          <a:off x="827177" y="2676937"/>
          <a:ext cx="1714987" cy="1430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 MODELU PODJELE RIZIKA i MODELU PODREĐENOG DUGA</a:t>
          </a:r>
          <a:endParaRPr lang="hr-HR" sz="1400" kern="1200" dirty="0"/>
        </a:p>
      </dsp:txBody>
      <dsp:txXfrm>
        <a:off x="897002" y="2746762"/>
        <a:ext cx="1575337" cy="129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3" y="1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/>
          <a:lstStyle>
            <a:lvl1pPr algn="r">
              <a:defRPr sz="1300"/>
            </a:lvl1pPr>
          </a:lstStyle>
          <a:p>
            <a:fld id="{13B1D30F-6F2A-4A1A-A26C-F152D5781F41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94929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3" y="9494929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 anchor="b"/>
          <a:lstStyle>
            <a:lvl1pPr algn="r">
              <a:defRPr sz="1300"/>
            </a:lvl1pPr>
          </a:lstStyle>
          <a:p>
            <a:fld id="{722E3011-BCCB-4F38-A7A0-746ECFE48E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2758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3" y="1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/>
          <a:lstStyle>
            <a:lvl1pPr algn="r">
              <a:defRPr sz="1300"/>
            </a:lvl1pPr>
          </a:lstStyle>
          <a:p>
            <a:fld id="{48D40D91-F12E-45CD-8EB0-3ED8E4AA27A9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6" tIns="47969" rIns="95936" bIns="47969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6" y="4748334"/>
            <a:ext cx="5491480" cy="4498420"/>
          </a:xfrm>
          <a:prstGeom prst="rect">
            <a:avLst/>
          </a:prstGeom>
        </p:spPr>
        <p:txBody>
          <a:bodyPr vert="horz" lIns="95936" tIns="47969" rIns="95936" bIns="479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94929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3" y="9494929"/>
            <a:ext cx="2974553" cy="499825"/>
          </a:xfrm>
          <a:prstGeom prst="rect">
            <a:avLst/>
          </a:prstGeom>
        </p:spPr>
        <p:txBody>
          <a:bodyPr vert="horz" lIns="95936" tIns="47969" rIns="95936" bIns="47969" rtlCol="0" anchor="b"/>
          <a:lstStyle>
            <a:lvl1pPr algn="r">
              <a:defRPr sz="1300"/>
            </a:lvl1pPr>
          </a:lstStyle>
          <a:p>
            <a:fld id="{856EE9FB-DBD1-4D7B-95C4-FAD413F8B4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789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EE9FB-DBD1-4D7B-95C4-FAD413F8B42E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71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7715B-1095-4E69-AA76-7DAB616BB5C5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27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r-HR" altLang="sr-Latn-R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58105" indent="-291579" algn="ctr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66316" indent="-233264" algn="ctr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32843" indent="-233264" algn="ctr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99369" indent="-233264" algn="ctr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65895" indent="-233264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3032421" indent="-233264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98948" indent="-233264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965474" indent="-233264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DD6CAAE5-4AE5-4528-A611-92E242326B6B}" type="slidenum">
              <a:rPr lang="hr-HR" altLang="sr-Latn-RS" sz="1200">
                <a:latin typeface="Arial" charset="0"/>
              </a:rPr>
              <a:pPr algn="r" eaLnBrk="1" hangingPunct="1">
                <a:defRPr/>
              </a:pPr>
              <a:t>3</a:t>
            </a:fld>
            <a:endParaRPr lang="hr-HR" altLang="sr-Latn-R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4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50888"/>
            <a:ext cx="4997450" cy="3748087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defRPr/>
            </a:pPr>
            <a:r>
              <a:rPr lang="hr-HR" altLang="sr-Latn-RS" dirty="0" err="1"/>
              <a:t>Slide</a:t>
            </a:r>
            <a:r>
              <a:rPr lang="hr-HR" altLang="sr-Latn-RS" dirty="0"/>
              <a:t> 26</a:t>
            </a:r>
          </a:p>
        </p:txBody>
      </p:sp>
    </p:spTree>
    <p:extLst>
      <p:ext uri="{BB962C8B-B14F-4D97-AF65-F5344CB8AC3E}">
        <p14:creationId xmlns:p14="http://schemas.microsoft.com/office/powerpoint/2010/main" val="388476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-43% ukupne kreditne</a:t>
            </a:r>
            <a:r>
              <a:rPr lang="hr-HR" baseline="0" dirty="0" smtClean="0"/>
              <a:t> aktivnosti HBOR-a odnosi se na kreditiranje izvoznih poslova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6003C-3A90-44DE-93DF-19330E85F613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018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hr-HR" sz="15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9227" indent="-299702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98810" indent="-23976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78333" indent="-23976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57857" indent="-23976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37382" indent="-239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116904" indent="-239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96430" indent="-239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75954" indent="-239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76A504C-809E-4704-A353-8C9640519A0B}" type="slidenum">
              <a:rPr lang="hr-HR" smtClean="0"/>
              <a:pPr eaLnBrk="1" hangingPunct="1"/>
              <a:t>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9212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337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159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>
              <a:buNone/>
              <a:defRPr sz="1800"/>
            </a:lvl1pPr>
            <a:lvl2pPr marL="742930" indent="-285743">
              <a:buClr>
                <a:schemeClr val="tx1"/>
              </a:buClr>
              <a:buFont typeface="Wingdings" pitchFamily="2" charset="2"/>
              <a:buChar char="w"/>
              <a:defRPr sz="1800"/>
            </a:lvl2pPr>
            <a:lvl3pPr marL="1142970" indent="-228594">
              <a:buClr>
                <a:schemeClr val="tx1"/>
              </a:buClr>
              <a:buFont typeface="Wingdings" pitchFamily="2" charset="2"/>
              <a:buChar char="w"/>
              <a:defRPr sz="1800"/>
            </a:lvl3pPr>
            <a:lvl4pPr marL="1600158" indent="-228594">
              <a:buClr>
                <a:schemeClr val="tx1"/>
              </a:buClr>
              <a:buFont typeface="Wingdings" pitchFamily="2" charset="2"/>
              <a:buChar char="w"/>
              <a:defRPr sz="1800"/>
            </a:lvl4pPr>
            <a:lvl5pPr marL="2057346" indent="-228594">
              <a:buClr>
                <a:schemeClr val="tx1"/>
              </a:buClr>
              <a:buFont typeface="Wingdings" pitchFamily="2" charset="2"/>
              <a:buChar char="w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564000" y="187200"/>
            <a:ext cx="5472000" cy="431800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071E6A-B2C4-479D-BA57-3A337CDBFDC4}" type="slidenum">
              <a:rPr lang="hr-HR">
                <a:solidFill>
                  <a:prstClr val="white"/>
                </a:solidFill>
              </a:rPr>
              <a:pPr/>
              <a:t>‹#›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2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r-HR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21164"/>
            <a:ext cx="9144000" cy="230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250828" y="6597651"/>
            <a:ext cx="8713788" cy="2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700" smtClean="0">
                <a:solidFill>
                  <a:srgbClr val="A6A6A6"/>
                </a:solidFill>
                <a:cs typeface="Arial" charset="0"/>
              </a:rPr>
              <a:t>Hrvatska banka za obnovu i razvitak | </a:t>
            </a:r>
            <a:r>
              <a:rPr lang="en-US" sz="700" smtClean="0">
                <a:solidFill>
                  <a:srgbClr val="A6A6A6"/>
                </a:solidFill>
                <a:cs typeface="Arial" charset="0"/>
              </a:rPr>
              <a:t>Strossmayerov trg 9, 10000 Zagreb |e-mail: hbor@hbor.hr | Tel: 01 4591 666, fax: 01 4591 721</a:t>
            </a:r>
            <a:endParaRPr lang="hr-HR" sz="700" smtClean="0">
              <a:solidFill>
                <a:srgbClr val="A6A6A6"/>
              </a:solidFill>
              <a:cs typeface="Arial" charset="0"/>
            </a:endParaRPr>
          </a:p>
        </p:txBody>
      </p:sp>
      <p:pic>
        <p:nvPicPr>
          <p:cNvPr id="7" name="Picture 4" descr="Z:\Design\HBOR\ppt\poljoprivred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9" y="392114"/>
            <a:ext cx="1296987" cy="129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Z:\Design\HBOR\ppt\elementi\poduzetnistvo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6" y="392114"/>
            <a:ext cx="1295400" cy="1295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Z:\Design\HBOR\ppt\turizam_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3" y="392114"/>
            <a:ext cx="1296988" cy="129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:\Design\HBOR\ppt\otoci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738" y="392114"/>
            <a:ext cx="1296987" cy="12969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iva.sunjic\Desktop\ro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6" y="392115"/>
            <a:ext cx="1295400" cy="12985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480176"/>
            <a:ext cx="9144000" cy="444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8315" y="419101"/>
            <a:ext cx="2760662" cy="1274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68316" y="4581527"/>
            <a:ext cx="8424862" cy="1655763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>
              <a:buNone/>
              <a:defRPr sz="2400"/>
            </a:lvl1pPr>
            <a:lvl2pPr>
              <a:defRPr sz="2400"/>
            </a:lvl2pPr>
            <a:lvl3pPr marL="914377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68316" y="3068639"/>
            <a:ext cx="8135937" cy="936626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91" y="6381751"/>
            <a:ext cx="2060575" cy="365125"/>
          </a:xfrm>
          <a:prstGeom prst="rect">
            <a:avLst/>
          </a:prstGeom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CF890390-CA33-41CD-B7D2-C60FD1944AB6}" type="slidenum">
              <a:rPr lang="hr-HR">
                <a:solidFill>
                  <a:prstClr val="white"/>
                </a:solidFill>
              </a:rPr>
              <a:pPr/>
              <a:t>‹#›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7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>
              <a:buNone/>
              <a:defRPr sz="1800"/>
            </a:lvl1pPr>
            <a:lvl2pPr marL="742930" indent="-285743">
              <a:buClr>
                <a:schemeClr val="tx1"/>
              </a:buClr>
              <a:buFont typeface="Wingdings" pitchFamily="2" charset="2"/>
              <a:buChar char="w"/>
              <a:defRPr sz="1800"/>
            </a:lvl2pPr>
            <a:lvl3pPr marL="1142970" indent="-228594">
              <a:buClr>
                <a:schemeClr val="tx1"/>
              </a:buClr>
              <a:buFont typeface="Wingdings" pitchFamily="2" charset="2"/>
              <a:buChar char="w"/>
              <a:defRPr sz="1800"/>
            </a:lvl3pPr>
            <a:lvl4pPr marL="1600158" indent="-228594">
              <a:buClr>
                <a:schemeClr val="tx1"/>
              </a:buClr>
              <a:buFont typeface="Wingdings" pitchFamily="2" charset="2"/>
              <a:buChar char="w"/>
              <a:defRPr sz="1800"/>
            </a:lvl4pPr>
            <a:lvl5pPr marL="2057346" indent="-228594">
              <a:buClr>
                <a:schemeClr val="tx1"/>
              </a:buClr>
              <a:buFont typeface="Wingdings" pitchFamily="2" charset="2"/>
              <a:buChar char="w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276601" y="188914"/>
            <a:ext cx="5472113" cy="431800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071E6A-B2C4-479D-BA57-3A337CDBFDC4}" type="slidenum">
              <a:rPr lang="hr-HR">
                <a:solidFill>
                  <a:prstClr val="white"/>
                </a:solidFill>
              </a:rPr>
              <a:pPr/>
              <a:t>‹#›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0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r-HR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21164"/>
            <a:ext cx="9144000" cy="2305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250828" y="6597651"/>
            <a:ext cx="8713788" cy="2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700" smtClean="0">
                <a:solidFill>
                  <a:srgbClr val="A6A6A6"/>
                </a:solidFill>
                <a:cs typeface="Arial" charset="0"/>
              </a:rPr>
              <a:t>Hrvatska banka za obnovu i razvitak | </a:t>
            </a:r>
            <a:r>
              <a:rPr lang="en-US" sz="700" smtClean="0">
                <a:solidFill>
                  <a:srgbClr val="A6A6A6"/>
                </a:solidFill>
                <a:cs typeface="Arial" charset="0"/>
              </a:rPr>
              <a:t>Strossmayerov trg 9, 10000 Zagreb |e-mail: hbor@hbor.hr | Tel: 01 4591 666, fax: 01 4591 721</a:t>
            </a:r>
            <a:endParaRPr lang="hr-HR" sz="700" smtClean="0">
              <a:solidFill>
                <a:srgbClr val="A6A6A6"/>
              </a:solidFill>
              <a:cs typeface="Arial" charset="0"/>
            </a:endParaRPr>
          </a:p>
        </p:txBody>
      </p:sp>
      <p:pic>
        <p:nvPicPr>
          <p:cNvPr id="7" name="Picture 4" descr="Z:\Design\HBOR\ppt\poljoprivred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9" y="392114"/>
            <a:ext cx="1296987" cy="129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Z:\Design\HBOR\ppt\elementi\poduzetnistvo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6" y="392114"/>
            <a:ext cx="1295400" cy="1295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Z:\Design\HBOR\ppt\turizam_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3" y="392114"/>
            <a:ext cx="1296988" cy="129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:\Design\HBOR\ppt\otoci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738" y="392114"/>
            <a:ext cx="1296987" cy="12969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iva.sunjic\Desktop\ro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4266" y="392115"/>
            <a:ext cx="1295400" cy="12985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480176"/>
            <a:ext cx="9144000" cy="444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8315" y="419101"/>
            <a:ext cx="2760662" cy="1274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68316" y="4581527"/>
            <a:ext cx="8424862" cy="1655763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>
              <a:buNone/>
              <a:defRPr sz="2400"/>
            </a:lvl1pPr>
            <a:lvl2pPr>
              <a:defRPr sz="2400"/>
            </a:lvl2pPr>
            <a:lvl3pPr marL="914377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68316" y="3068639"/>
            <a:ext cx="8135937" cy="936626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91" y="6381751"/>
            <a:ext cx="2060575" cy="365125"/>
          </a:xfrm>
          <a:prstGeom prst="rect">
            <a:avLst/>
          </a:prstGeom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CF890390-CA33-41CD-B7D2-C60FD1944AB6}" type="slidenum">
              <a:rPr lang="hr-HR">
                <a:solidFill>
                  <a:prstClr val="white"/>
                </a:solidFill>
              </a:rPr>
              <a:pPr/>
              <a:t>‹#›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6383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251520" y="1268760"/>
            <a:ext cx="8640959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hr-HR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979712" y="188913"/>
            <a:ext cx="676900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0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115888"/>
            <a:ext cx="8001000" cy="900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hr-H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615E69C-377E-4B99-BD47-0D1ADE8C54D1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9D619311-D057-4391-8C85-5290C8246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401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321765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name="think-cell Slide" r:id="rId12" imgW="362" imgH="362" progId="TCLayout.ActiveDocument.1">
                  <p:embed/>
                </p:oleObj>
              </mc:Choice>
              <mc:Fallback>
                <p:oleObj name="think-cell Slide" r:id="rId12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5177"/>
            <a:ext cx="9144000" cy="5759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0176"/>
            <a:ext cx="9144000" cy="444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pic>
        <p:nvPicPr>
          <p:cNvPr id="12" name="Picture 11" descr="C:\Users\iva.sunjic\Desktop\romb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59791" y="6299200"/>
            <a:ext cx="452437" cy="4524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250825" y="6597651"/>
            <a:ext cx="6408738" cy="200053"/>
          </a:xfrm>
          <a:prstGeom prst="rect">
            <a:avLst/>
          </a:prstGeom>
          <a:noFill/>
        </p:spPr>
        <p:txBody>
          <a:bodyPr lIns="91437" tIns="45719" rIns="91437" bIns="45719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700" dirty="0" smtClean="0">
                <a:solidFill>
                  <a:prstClr val="white"/>
                </a:solidFill>
              </a:rPr>
              <a:t>Hrvatska banka za obnovu i razvitak | </a:t>
            </a:r>
            <a:r>
              <a:rPr lang="en-US" sz="700" dirty="0" err="1" smtClean="0">
                <a:solidFill>
                  <a:prstClr val="white"/>
                </a:solidFill>
              </a:rPr>
              <a:t>Strossmayerov</a:t>
            </a:r>
            <a:r>
              <a:rPr lang="en-US" sz="700" dirty="0" smtClean="0">
                <a:solidFill>
                  <a:prstClr val="white"/>
                </a:solidFill>
              </a:rPr>
              <a:t> </a:t>
            </a:r>
            <a:r>
              <a:rPr lang="en-US" sz="700" dirty="0" err="1">
                <a:solidFill>
                  <a:prstClr val="white"/>
                </a:solidFill>
              </a:rPr>
              <a:t>trg</a:t>
            </a:r>
            <a:r>
              <a:rPr lang="en-US" sz="700" dirty="0">
                <a:solidFill>
                  <a:prstClr val="white"/>
                </a:solidFill>
              </a:rPr>
              <a:t> 9, 10000 Zagreb |e-mail: hbor@hbor.hr | Tel: 01 4591 666, fax: 01 4591 721</a:t>
            </a:r>
            <a:endParaRPr lang="hr-HR" sz="700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591" y="6381751"/>
            <a:ext cx="2060575" cy="365125"/>
          </a:xfrm>
          <a:prstGeom prst="rect">
            <a:avLst/>
          </a:prstGeom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890390-CA33-41CD-B7D2-C60FD1944AB6}" type="slidenum">
              <a:rPr lang="hr-HR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4"/>
            <a:ext cx="8985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98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61" r:id="rId4"/>
    <p:sldLayoutId id="2147483662" r:id="rId5"/>
    <p:sldLayoutId id="2147483665" r:id="rId6"/>
    <p:sldLayoutId id="2147483683" r:id="rId7"/>
    <p:sldLayoutId id="214748368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0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6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2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8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tags" Target="../tags/tag65.xml"/><Relationship Id="rId68" Type="http://schemas.openxmlformats.org/officeDocument/2006/relationships/tags" Target="../tags/tag70.xml"/><Relationship Id="rId76" Type="http://schemas.openxmlformats.org/officeDocument/2006/relationships/tags" Target="../tags/tag78.xml"/><Relationship Id="rId84" Type="http://schemas.openxmlformats.org/officeDocument/2006/relationships/slideLayout" Target="../slideLayouts/slideLayout7.xml"/><Relationship Id="rId89" Type="http://schemas.openxmlformats.org/officeDocument/2006/relationships/image" Target="../media/image11.emf"/><Relationship Id="rId7" Type="http://schemas.openxmlformats.org/officeDocument/2006/relationships/tags" Target="../tags/tag9.xml"/><Relationship Id="rId71" Type="http://schemas.openxmlformats.org/officeDocument/2006/relationships/tags" Target="../tags/tag73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tags" Target="../tags/tag68.xml"/><Relationship Id="rId74" Type="http://schemas.openxmlformats.org/officeDocument/2006/relationships/tags" Target="../tags/tag76.xml"/><Relationship Id="rId79" Type="http://schemas.openxmlformats.org/officeDocument/2006/relationships/tags" Target="../tags/tag81.xml"/><Relationship Id="rId87" Type="http://schemas.openxmlformats.org/officeDocument/2006/relationships/image" Target="../media/image1.emf"/><Relationship Id="rId5" Type="http://schemas.openxmlformats.org/officeDocument/2006/relationships/tags" Target="../tags/tag7.xml"/><Relationship Id="rId61" Type="http://schemas.openxmlformats.org/officeDocument/2006/relationships/tags" Target="../tags/tag63.xml"/><Relationship Id="rId82" Type="http://schemas.openxmlformats.org/officeDocument/2006/relationships/tags" Target="../tags/tag84.xml"/><Relationship Id="rId90" Type="http://schemas.openxmlformats.org/officeDocument/2006/relationships/oleObject" Target="../embeddings/oleObject5.bin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tags" Target="../tags/tag66.xml"/><Relationship Id="rId69" Type="http://schemas.openxmlformats.org/officeDocument/2006/relationships/tags" Target="../tags/tag71.xml"/><Relationship Id="rId77" Type="http://schemas.openxmlformats.org/officeDocument/2006/relationships/tags" Target="../tags/tag79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tags" Target="../tags/tag74.xml"/><Relationship Id="rId80" Type="http://schemas.openxmlformats.org/officeDocument/2006/relationships/tags" Target="../tags/tag82.xml"/><Relationship Id="rId85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tags" Target="../tags/tag69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Relationship Id="rId70" Type="http://schemas.openxmlformats.org/officeDocument/2006/relationships/tags" Target="../tags/tag72.xml"/><Relationship Id="rId75" Type="http://schemas.openxmlformats.org/officeDocument/2006/relationships/tags" Target="../tags/tag77.xml"/><Relationship Id="rId83" Type="http://schemas.openxmlformats.org/officeDocument/2006/relationships/tags" Target="../tags/tag85.xml"/><Relationship Id="rId88" Type="http://schemas.openxmlformats.org/officeDocument/2006/relationships/oleObject" Target="../embeddings/oleObject4.bin"/><Relationship Id="rId91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tags" Target="../tags/tag67.xml"/><Relationship Id="rId73" Type="http://schemas.openxmlformats.org/officeDocument/2006/relationships/tags" Target="../tags/tag75.xml"/><Relationship Id="rId78" Type="http://schemas.openxmlformats.org/officeDocument/2006/relationships/tags" Target="../tags/tag80.xml"/><Relationship Id="rId81" Type="http://schemas.openxmlformats.org/officeDocument/2006/relationships/tags" Target="../tags/tag83.xml"/><Relationship Id="rId86" Type="http://schemas.openxmlformats.org/officeDocument/2006/relationships/oleObject" Target="../embeddings/oleObject3.bin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3.xml"/><Relationship Id="rId7" Type="http://schemas.openxmlformats.org/officeDocument/2006/relationships/diagramLayout" Target="../diagrams/layout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.vml"/><Relationship Id="rId6" Type="http://schemas.openxmlformats.org/officeDocument/2006/relationships/diagramData" Target="../diagrams/data4.xml"/><Relationship Id="rId5" Type="http://schemas.openxmlformats.org/officeDocument/2006/relationships/image" Target="../media/image1.e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6.bin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slideLayout" Target="../slideLayouts/slideLayout1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tags" Target="../tags/tag88.xml"/><Relationship Id="rId16" Type="http://schemas.microsoft.com/office/2007/relationships/diagramDrawing" Target="../diagrams/drawin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microsoft.com/office/2007/relationships/diagramDrawing" Target="../diagrams/drawing5.xml"/><Relationship Id="rId5" Type="http://schemas.openxmlformats.org/officeDocument/2006/relationships/oleObject" Target="../embeddings/oleObject8.bin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notesSlide" Target="../notesSlides/notesSlide6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8316" y="5733256"/>
            <a:ext cx="8424862" cy="504034"/>
          </a:xfrm>
        </p:spPr>
        <p:txBody>
          <a:bodyPr/>
          <a:lstStyle/>
          <a:p>
            <a:pPr algn="ctr"/>
            <a:r>
              <a:rPr lang="hr-HR" sz="1800" i="1" dirty="0" smtClean="0"/>
              <a:t>Zagreb, veljača 2017. godine</a:t>
            </a:r>
            <a:endParaRPr lang="hr-HR" sz="1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544" y="2924944"/>
            <a:ext cx="8135937" cy="936626"/>
          </a:xfrm>
        </p:spPr>
        <p:txBody>
          <a:bodyPr/>
          <a:lstStyle/>
          <a:p>
            <a:pPr algn="ctr"/>
            <a:r>
              <a:rPr lang="hr-HR" b="1" dirty="0" smtClean="0"/>
              <a:t>Hrvatska banka za obnovu i razvitak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6000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700808"/>
            <a:ext cx="839763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10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732591" y="6381751"/>
            <a:ext cx="2060575" cy="365125"/>
          </a:xfrm>
          <a:prstGeom prst="rect">
            <a:avLst/>
          </a:prstGeom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10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620000" y="180000"/>
            <a:ext cx="7219200" cy="4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hr-HR" b="1" dirty="0" smtClean="0"/>
              <a:t>Garantno </a:t>
            </a:r>
            <a:r>
              <a:rPr lang="hr-HR" b="1" dirty="0" smtClean="0"/>
              <a:t>poslovanje</a:t>
            </a:r>
            <a:endParaRPr lang="hr-HR" b="1" dirty="0"/>
          </a:p>
          <a:p>
            <a:pPr eaLnBrk="1" hangingPunct="1">
              <a:spcBef>
                <a:spcPts val="0"/>
              </a:spcBef>
            </a:pP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12474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/>
              <a:t>Podrška izvoznicima kroz garantno poslovanje:</a:t>
            </a:r>
          </a:p>
          <a:p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1"/>
                </a:solidFill>
              </a:rPr>
              <a:t>Izdavanje činidbenih bankarskih garancija: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i="1" dirty="0" smtClean="0">
                <a:solidFill>
                  <a:schemeClr val="bg1"/>
                </a:solidFill>
              </a:rPr>
              <a:t>Ponudbene garancije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i="1" dirty="0" smtClean="0">
                <a:solidFill>
                  <a:schemeClr val="bg1"/>
                </a:solidFill>
              </a:rPr>
              <a:t>Garancije za povrat avansa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i="1" dirty="0" smtClean="0">
                <a:solidFill>
                  <a:schemeClr val="bg1"/>
                </a:solidFill>
              </a:rPr>
              <a:t>Garancije za dobro izvršenje posla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i="1" dirty="0" smtClean="0">
                <a:solidFill>
                  <a:schemeClr val="bg1"/>
                </a:solidFill>
              </a:rPr>
              <a:t>Garancije za garantni period</a:t>
            </a:r>
          </a:p>
          <a:p>
            <a:pPr lvl="1">
              <a:lnSpc>
                <a:spcPct val="150000"/>
              </a:lnSpc>
            </a:pPr>
            <a:endParaRPr lang="hr-HR" b="1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hr-HR" b="1" dirty="0" smtClean="0">
                <a:solidFill>
                  <a:schemeClr val="tx2"/>
                </a:solidFill>
              </a:rPr>
              <a:t>Izdavanje </a:t>
            </a:r>
            <a:r>
              <a:rPr lang="hr-HR" b="1" dirty="0" err="1" smtClean="0">
                <a:solidFill>
                  <a:schemeClr val="tx2"/>
                </a:solidFill>
              </a:rPr>
              <a:t>kontragarancija</a:t>
            </a:r>
            <a:r>
              <a:rPr lang="hr-HR" b="1" dirty="0" smtClean="0">
                <a:solidFill>
                  <a:schemeClr val="tx2"/>
                </a:solidFill>
              </a:rPr>
              <a:t> u suradnji s ostalim domaćim ili inozemnim bankama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hr-HR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926" y="116632"/>
            <a:ext cx="4989240" cy="778098"/>
          </a:xfrm>
        </p:spPr>
        <p:txBody>
          <a:bodyPr/>
          <a:lstStyle/>
          <a:p>
            <a:pPr algn="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HBOR</a:t>
            </a:r>
            <a:r>
              <a:rPr lang="hr-H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kao osiguratelj</a:t>
            </a:r>
            <a:endParaRPr lang="hr-H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11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95536" y="1052736"/>
            <a:ext cx="5184576" cy="53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1800" b="1" dirty="0">
                <a:solidFill>
                  <a:srgbClr val="002060"/>
                </a:solidFill>
              </a:rPr>
              <a:t>Osiguratelj u ime i za račun </a:t>
            </a:r>
            <a:r>
              <a:rPr lang="hr-HR" altLang="sr-Latn-RS" sz="1800" b="1" dirty="0" smtClean="0">
                <a:solidFill>
                  <a:srgbClr val="002060"/>
                </a:solidFill>
              </a:rPr>
              <a:t>RH</a:t>
            </a:r>
            <a:endParaRPr lang="hr-HR" altLang="sr-Latn-RS" sz="18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1800" b="1" dirty="0">
                <a:solidFill>
                  <a:srgbClr val="002060"/>
                </a:solidFill>
              </a:rPr>
              <a:t>18 godina </a:t>
            </a:r>
            <a:r>
              <a:rPr lang="hr-HR" altLang="sr-Latn-RS" sz="1800" b="1" dirty="0" smtClean="0">
                <a:solidFill>
                  <a:srgbClr val="002060"/>
                </a:solidFill>
              </a:rPr>
              <a:t>iskustva</a:t>
            </a:r>
            <a:endParaRPr lang="hr-HR" altLang="sr-Latn-RS" sz="18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1800" b="1" dirty="0">
                <a:solidFill>
                  <a:srgbClr val="002060"/>
                </a:solidFill>
              </a:rPr>
              <a:t>Poticanje izvoza roba i </a:t>
            </a:r>
            <a:r>
              <a:rPr lang="hr-HR" altLang="sr-Latn-RS" sz="1800" b="1" dirty="0" smtClean="0">
                <a:solidFill>
                  <a:srgbClr val="002060"/>
                </a:solidFill>
              </a:rPr>
              <a:t>usluga</a:t>
            </a:r>
            <a:endParaRPr lang="hr-HR" altLang="sr-Latn-RS" sz="18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1800" b="1" dirty="0">
                <a:solidFill>
                  <a:srgbClr val="C00000"/>
                </a:solidFill>
              </a:rPr>
              <a:t>Jačanje konkurentnosti </a:t>
            </a:r>
            <a:r>
              <a:rPr lang="hr-HR" altLang="sr-Latn-RS" sz="1800" b="1" dirty="0" smtClean="0">
                <a:solidFill>
                  <a:srgbClr val="C00000"/>
                </a:solidFill>
              </a:rPr>
              <a:t>izvoznika</a:t>
            </a:r>
            <a:endParaRPr lang="hr-HR" altLang="sr-Latn-RS" sz="18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1800" b="1" dirty="0">
                <a:solidFill>
                  <a:srgbClr val="C00000"/>
                </a:solidFill>
              </a:rPr>
              <a:t>Olakšan pristup </a:t>
            </a:r>
            <a:r>
              <a:rPr lang="hr-HR" altLang="sr-Latn-RS" sz="1800" b="1" dirty="0" smtClean="0">
                <a:solidFill>
                  <a:srgbClr val="C00000"/>
                </a:solidFill>
              </a:rPr>
              <a:t>financiranju</a:t>
            </a:r>
            <a:endParaRPr lang="hr-HR" altLang="sr-Latn-RS" sz="18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1800" b="1" dirty="0">
                <a:solidFill>
                  <a:srgbClr val="002060"/>
                </a:solidFill>
              </a:rPr>
              <a:t>Zaštita od rizika neplaćanja od ino. kupaca iz cijelog svijeta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altLang="sr-Latn-RS" sz="1800" b="1" dirty="0">
                <a:solidFill>
                  <a:srgbClr val="002060"/>
                </a:solidFill>
              </a:rPr>
              <a:t>Isplata odštete osiguraniku</a:t>
            </a:r>
            <a:endParaRPr lang="hr-HR" altLang="sr-Latn-RS" sz="1800" b="1" dirty="0"/>
          </a:p>
          <a:p>
            <a:pPr marL="285750" indent="-285750">
              <a:lnSpc>
                <a:spcPct val="150000"/>
              </a:lnSpc>
            </a:pPr>
            <a:endParaRPr lang="hr-HR" altLang="sr-Latn-RS" sz="1800" b="1" dirty="0"/>
          </a:p>
        </p:txBody>
      </p:sp>
      <p:pic>
        <p:nvPicPr>
          <p:cNvPr id="8" name="Picture 4" descr="https://encrypted-tbn1.gstatic.com/images?q=tbn:ANd9GcT3oFsj_iJDJYpS8kjsK-e4lG4sl2Chak1-w9n5K1tDlDEXxA7M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91" y="2711213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>
                <a:solidFill>
                  <a:prstClr val="white"/>
                </a:solidFill>
              </a:rPr>
              <a:pPr/>
              <a:t>12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403244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b="1" dirty="0">
                <a:solidFill>
                  <a:srgbClr val="002060"/>
                </a:solidFill>
                <a:latin typeface="Calibri" pitchFamily="34"/>
                <a:cs typeface="Arial" pitchFamily="34"/>
              </a:rPr>
              <a:t>IZVOZNICIMA:</a:t>
            </a:r>
          </a:p>
          <a:p>
            <a:pPr lvl="0" algn="just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b="1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Zaštita od rizika neplaćanja </a:t>
            </a:r>
            <a:r>
              <a:rPr lang="hr-HR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od strane ino. kupaca s kojima je ugovorena odgoda plaćanja:</a:t>
            </a:r>
          </a:p>
          <a:p>
            <a:pPr marL="342900" lvl="0" indent="-342900" algn="just" hangingPunct="0">
              <a:spcAft>
                <a:spcPts val="600"/>
              </a:spcAft>
              <a:buSzPct val="100000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i="1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Osiguranje kratkoročnih izvoznih potraživanja (odgoda plaćanja do 2g.)</a:t>
            </a:r>
          </a:p>
          <a:p>
            <a:pPr marL="342900" lvl="0" indent="-342900" algn="just" hangingPunct="0">
              <a:spcAft>
                <a:spcPts val="600"/>
              </a:spcAft>
              <a:buSzPct val="100000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i="1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Srednjoročno - dugoročno osiguranje izvoznih pootraživanja (odgoda plaćanja duža od 2g.)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359" y="980728"/>
            <a:ext cx="417646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b="1" dirty="0">
                <a:solidFill>
                  <a:srgbClr val="002060"/>
                </a:solidFill>
                <a:latin typeface="Calibri" pitchFamily="34"/>
                <a:cs typeface="Arial" pitchFamily="34"/>
              </a:rPr>
              <a:t>BANKAMA:</a:t>
            </a:r>
          </a:p>
          <a:p>
            <a:pPr lvl="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b="1" dirty="0" err="1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Kolateral</a:t>
            </a:r>
            <a:r>
              <a:rPr lang="hr-HR" b="1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 po plasmanima </a:t>
            </a:r>
            <a:r>
              <a:rPr lang="hr-HR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odobrenim izvoznicama ili njihovim kupcima (priznati instrument nematerijalne kreditne zaštite) kod:</a:t>
            </a:r>
            <a:endParaRPr lang="hr-HR" dirty="0">
              <a:solidFill>
                <a:srgbClr val="002060"/>
              </a:solidFill>
              <a:latin typeface="Calibri" pitchFamily="34"/>
              <a:cs typeface="Arial" pitchFamily="34"/>
            </a:endParaRPr>
          </a:p>
          <a:p>
            <a:pPr marL="363538" lvl="1" indent="-279404" algn="just" hangingPunct="0">
              <a:buSzPct val="100000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i="1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činidbenih garancija za realizaciju izvoznih ugovora, </a:t>
            </a:r>
          </a:p>
          <a:p>
            <a:pPr marL="363538" lvl="1" indent="-279404" algn="just" hangingPunct="0">
              <a:buSzPct val="100000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i="1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kredita za pripremu i naplatu izvoza odobrenih izvoznicima</a:t>
            </a:r>
            <a:endParaRPr lang="hr-HR" i="1" dirty="0">
              <a:solidFill>
                <a:srgbClr val="002060"/>
              </a:solidFill>
              <a:latin typeface="Calibri" pitchFamily="34"/>
              <a:cs typeface="Arial" pitchFamily="34"/>
            </a:endParaRPr>
          </a:p>
          <a:p>
            <a:pPr marL="363538" lvl="1" indent="-279404" algn="just" hangingPunct="0">
              <a:buSzPct val="100000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i="1" dirty="0">
                <a:solidFill>
                  <a:srgbClr val="002060"/>
                </a:solidFill>
                <a:latin typeface="Calibri" pitchFamily="34"/>
                <a:ea typeface="Calibri" pitchFamily="34"/>
                <a:cs typeface="Times New Roman" pitchFamily="18"/>
              </a:rPr>
              <a:t>kredita odobrenih ino. kupcima (ili njihovim bankama) za kupnju roba i usluga (buyer’s credit)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201" y="5004679"/>
            <a:ext cx="8137255" cy="87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7316" lvl="1" algn="ctr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Od </a:t>
            </a:r>
            <a:r>
              <a:rPr lang="en-US" b="1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1999</a:t>
            </a:r>
            <a:r>
              <a:rPr lang="hr-HR" b="1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. - 2016. </a:t>
            </a:r>
            <a:r>
              <a:rPr lang="en-US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HBOR</a:t>
            </a:r>
            <a:r>
              <a:rPr lang="hr-HR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 je </a:t>
            </a:r>
            <a:r>
              <a:rPr lang="hr-HR" kern="0" dirty="0" smtClean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osigurao </a:t>
            </a:r>
            <a:r>
              <a:rPr lang="hr-HR" b="1" kern="0" dirty="0" smtClean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22,60 </a:t>
            </a:r>
            <a:r>
              <a:rPr lang="hr-HR" b="1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mlrd. kn izvoznog prometa</a:t>
            </a:r>
            <a:r>
              <a:rPr lang="hr-HR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 i isplatio </a:t>
            </a:r>
            <a:r>
              <a:rPr lang="hr-HR" b="1" kern="0" dirty="0">
                <a:solidFill>
                  <a:schemeClr val="tx2"/>
                </a:solidFill>
                <a:latin typeface="Calibri" pitchFamily="34"/>
                <a:ea typeface="Calibri" pitchFamily="34"/>
                <a:cs typeface="Times New Roman" pitchFamily="18"/>
              </a:rPr>
              <a:t>123,71 mil kn odšteta.</a:t>
            </a:r>
          </a:p>
          <a:p>
            <a:pPr marL="87316" lvl="1" algn="ctr" hangingPunct="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000" b="1" kern="0" dirty="0">
              <a:solidFill>
                <a:schemeClr val="tx2"/>
              </a:solidFill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3926" y="116632"/>
            <a:ext cx="4989240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2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hr-HR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HBOR</a:t>
            </a:r>
            <a:r>
              <a:rPr lang="hr-HR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kao osiguratelj</a:t>
            </a:r>
            <a:endParaRPr lang="hr-H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1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641" y="156112"/>
            <a:ext cx="7646750" cy="431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/>
              <a:t>Bruto izloženost po zemljama na 31.12.2016.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071E6A-B2C4-479D-BA57-3A337CDBFDC4}" type="slidenum">
              <a:rPr lang="hr-HR" smtClean="0">
                <a:solidFill>
                  <a:prstClr val="white"/>
                </a:solidFill>
              </a:rPr>
              <a:pPr/>
              <a:t>13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303" y="4916960"/>
            <a:ext cx="884008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60" lvl="1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2"/>
                </a:solidFill>
                <a:latin typeface="Calibri" pitchFamily="34"/>
              </a:rPr>
              <a:t>Bruto izloženost po osiguranim izvoznim poslovima iznosi </a:t>
            </a:r>
            <a:r>
              <a:rPr lang="hr-HR" b="1" dirty="0">
                <a:solidFill>
                  <a:schemeClr val="tx2"/>
                </a:solidFill>
                <a:latin typeface="Calibri" pitchFamily="34"/>
              </a:rPr>
              <a:t>1,66 mlrd. kn</a:t>
            </a:r>
          </a:p>
          <a:p>
            <a:pPr marL="171460" lvl="1" indent="-1714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hr-HR" sz="1200" b="1" dirty="0">
              <a:solidFill>
                <a:schemeClr val="tx2"/>
              </a:solidFill>
              <a:latin typeface="Calibri" pitchFamily="34"/>
            </a:endParaRPr>
          </a:p>
          <a:p>
            <a:pPr marL="285760" lvl="1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2"/>
                </a:solidFill>
                <a:latin typeface="Calibri" pitchFamily="34"/>
              </a:rPr>
              <a:t>Udio Sektora </a:t>
            </a:r>
            <a:r>
              <a:rPr lang="hr-HR" b="1" dirty="0" err="1">
                <a:solidFill>
                  <a:schemeClr val="tx2"/>
                </a:solidFill>
                <a:latin typeface="Calibri" pitchFamily="34"/>
              </a:rPr>
              <a:t>elektro</a:t>
            </a:r>
            <a:r>
              <a:rPr lang="hr-HR" b="1" dirty="0">
                <a:solidFill>
                  <a:schemeClr val="tx2"/>
                </a:solidFill>
                <a:latin typeface="Calibri" pitchFamily="34"/>
              </a:rPr>
              <a:t> – </a:t>
            </a:r>
            <a:r>
              <a:rPr lang="hr-HR" b="1" dirty="0" smtClean="0">
                <a:solidFill>
                  <a:schemeClr val="tx2"/>
                </a:solidFill>
                <a:latin typeface="Calibri" pitchFamily="34"/>
              </a:rPr>
              <a:t>energetskih </a:t>
            </a:r>
            <a:r>
              <a:rPr lang="hr-HR" b="1" dirty="0">
                <a:solidFill>
                  <a:schemeClr val="tx2"/>
                </a:solidFill>
                <a:latin typeface="Calibri" pitchFamily="34"/>
              </a:rPr>
              <a:t>proizvodnih strojeva i </a:t>
            </a:r>
            <a:r>
              <a:rPr lang="hr-HR" b="1" dirty="0" smtClean="0">
                <a:solidFill>
                  <a:schemeClr val="tx2"/>
                </a:solidFill>
                <a:latin typeface="Calibri" pitchFamily="34"/>
              </a:rPr>
              <a:t>tehnologija iznosi </a:t>
            </a:r>
            <a:r>
              <a:rPr lang="hr-HR" b="1" dirty="0">
                <a:solidFill>
                  <a:schemeClr val="tx2"/>
                </a:solidFill>
                <a:latin typeface="Calibri" pitchFamily="34"/>
              </a:rPr>
              <a:t>360 </a:t>
            </a:r>
            <a:r>
              <a:rPr lang="hr-HR" b="1" dirty="0" err="1">
                <a:solidFill>
                  <a:schemeClr val="tx2"/>
                </a:solidFill>
                <a:latin typeface="Calibri" pitchFamily="34"/>
              </a:rPr>
              <a:t>mil</a:t>
            </a:r>
            <a:r>
              <a:rPr lang="hr-HR" b="1" dirty="0">
                <a:solidFill>
                  <a:schemeClr val="tx2"/>
                </a:solidFill>
                <a:latin typeface="Calibri" pitchFamily="34"/>
              </a:rPr>
              <a:t>. kn (22</a:t>
            </a:r>
            <a:r>
              <a:rPr lang="hr-HR" b="1" dirty="0" smtClean="0">
                <a:solidFill>
                  <a:schemeClr val="tx2"/>
                </a:solidFill>
                <a:latin typeface="Calibri" pitchFamily="34"/>
              </a:rPr>
              <a:t>%) za </a:t>
            </a:r>
            <a:r>
              <a:rPr lang="hr-HR" b="1" dirty="0">
                <a:solidFill>
                  <a:schemeClr val="tx2"/>
                </a:solidFill>
                <a:latin typeface="Calibri" pitchFamily="34"/>
              </a:rPr>
              <a:t>ino. kupce u Monaku, Armeniji, Bosni i Hercegovini, Ukrajini, Kubi i Rumunjskoj</a:t>
            </a:r>
            <a:endParaRPr lang="en-US" b="1" dirty="0">
              <a:solidFill>
                <a:schemeClr val="tx2"/>
              </a:solidFill>
              <a:latin typeface="Calibri" pitchFamily="34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361055" y="864590"/>
          <a:ext cx="5775136" cy="377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3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/>
          <a:lstStyle/>
          <a:p>
            <a:r>
              <a:rPr lang="hr-HR" dirty="0" smtClean="0"/>
              <a:t>Hvala!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14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6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8299" y="156112"/>
            <a:ext cx="6840091" cy="431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 smtClean="0"/>
              <a:t>Što je HBOR?</a:t>
            </a:r>
            <a:endParaRPr lang="hr-HR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360000" y="1080000"/>
          <a:ext cx="8532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BF3C0-D511-462B-8007-C1CD7C70E3A0}" type="slidenum">
              <a:rPr lang="hr-HR" smtClean="0"/>
              <a:pPr/>
              <a:t>2</a:t>
            </a:fld>
            <a:endParaRPr lang="hr-HR"/>
          </a:p>
        </p:txBody>
      </p:sp>
      <p:graphicFrame>
        <p:nvGraphicFramePr>
          <p:cNvPr id="138" name="Diagram 137"/>
          <p:cNvGraphicFramePr/>
          <p:nvPr>
            <p:extLst/>
          </p:nvPr>
        </p:nvGraphicFramePr>
        <p:xfrm>
          <a:off x="370217" y="3492416"/>
          <a:ext cx="4374712" cy="264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0" name="Group 2"/>
          <p:cNvGrpSpPr>
            <a:grpSpLocks/>
          </p:cNvGrpSpPr>
          <p:nvPr/>
        </p:nvGrpSpPr>
        <p:grpSpPr bwMode="auto">
          <a:xfrm>
            <a:off x="5364088" y="3515890"/>
            <a:ext cx="2880320" cy="2561780"/>
            <a:chOff x="2880" y="2259"/>
            <a:chExt cx="2767" cy="205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25" y="2259"/>
              <a:ext cx="2585" cy="205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42" name="Freeform 4"/>
            <p:cNvSpPr>
              <a:spLocks/>
            </p:cNvSpPr>
            <p:nvPr/>
          </p:nvSpPr>
          <p:spPr bwMode="auto">
            <a:xfrm>
              <a:off x="3132" y="2259"/>
              <a:ext cx="2470" cy="1641"/>
            </a:xfrm>
            <a:custGeom>
              <a:avLst/>
              <a:gdLst>
                <a:gd name="T0" fmla="*/ 1 w 3554"/>
                <a:gd name="T1" fmla="*/ 1 h 2745"/>
                <a:gd name="T2" fmla="*/ 1 w 3554"/>
                <a:gd name="T3" fmla="*/ 1 h 2745"/>
                <a:gd name="T4" fmla="*/ 1 w 3554"/>
                <a:gd name="T5" fmla="*/ 1 h 2745"/>
                <a:gd name="T6" fmla="*/ 1 w 3554"/>
                <a:gd name="T7" fmla="*/ 1 h 2745"/>
                <a:gd name="T8" fmla="*/ 1 w 3554"/>
                <a:gd name="T9" fmla="*/ 1 h 2745"/>
                <a:gd name="T10" fmla="*/ 1 w 3554"/>
                <a:gd name="T11" fmla="*/ 1 h 2745"/>
                <a:gd name="T12" fmla="*/ 1 w 3554"/>
                <a:gd name="T13" fmla="*/ 1 h 2745"/>
                <a:gd name="T14" fmla="*/ 1 w 3554"/>
                <a:gd name="T15" fmla="*/ 1 h 2745"/>
                <a:gd name="T16" fmla="*/ 1 w 3554"/>
                <a:gd name="T17" fmla="*/ 1 h 2745"/>
                <a:gd name="T18" fmla="*/ 1 w 3554"/>
                <a:gd name="T19" fmla="*/ 1 h 2745"/>
                <a:gd name="T20" fmla="*/ 1 w 3554"/>
                <a:gd name="T21" fmla="*/ 1 h 2745"/>
                <a:gd name="T22" fmla="*/ 1 w 3554"/>
                <a:gd name="T23" fmla="*/ 1 h 2745"/>
                <a:gd name="T24" fmla="*/ 1 w 3554"/>
                <a:gd name="T25" fmla="*/ 1 h 2745"/>
                <a:gd name="T26" fmla="*/ 1 w 3554"/>
                <a:gd name="T27" fmla="*/ 1 h 2745"/>
                <a:gd name="T28" fmla="*/ 1 w 3554"/>
                <a:gd name="T29" fmla="*/ 0 h 2745"/>
                <a:gd name="T30" fmla="*/ 1 w 3554"/>
                <a:gd name="T31" fmla="*/ 1 h 2745"/>
                <a:gd name="T32" fmla="*/ 1 w 3554"/>
                <a:gd name="T33" fmla="*/ 1 h 2745"/>
                <a:gd name="T34" fmla="*/ 1 w 3554"/>
                <a:gd name="T35" fmla="*/ 1 h 2745"/>
                <a:gd name="T36" fmla="*/ 1 w 3554"/>
                <a:gd name="T37" fmla="*/ 1 h 2745"/>
                <a:gd name="T38" fmla="*/ 1 w 3554"/>
                <a:gd name="T39" fmla="*/ 1 h 2745"/>
                <a:gd name="T40" fmla="*/ 1 w 3554"/>
                <a:gd name="T41" fmla="*/ 1 h 2745"/>
                <a:gd name="T42" fmla="*/ 1 w 3554"/>
                <a:gd name="T43" fmla="*/ 1 h 2745"/>
                <a:gd name="T44" fmla="*/ 1 w 3554"/>
                <a:gd name="T45" fmla="*/ 1 h 2745"/>
                <a:gd name="T46" fmla="*/ 1 w 3554"/>
                <a:gd name="T47" fmla="*/ 1 h 2745"/>
                <a:gd name="T48" fmla="*/ 1 w 3554"/>
                <a:gd name="T49" fmla="*/ 1 h 2745"/>
                <a:gd name="T50" fmla="*/ 1 w 3554"/>
                <a:gd name="T51" fmla="*/ 1 h 2745"/>
                <a:gd name="T52" fmla="*/ 1 w 3554"/>
                <a:gd name="T53" fmla="*/ 1 h 2745"/>
                <a:gd name="T54" fmla="*/ 1 w 3554"/>
                <a:gd name="T55" fmla="*/ 1 h 2745"/>
                <a:gd name="T56" fmla="*/ 1 w 3554"/>
                <a:gd name="T57" fmla="*/ 1 h 2745"/>
                <a:gd name="T58" fmla="*/ 1 w 3554"/>
                <a:gd name="T59" fmla="*/ 1 h 2745"/>
                <a:gd name="T60" fmla="*/ 1 w 3554"/>
                <a:gd name="T61" fmla="*/ 1 h 2745"/>
                <a:gd name="T62" fmla="*/ 1 w 3554"/>
                <a:gd name="T63" fmla="*/ 1 h 2745"/>
                <a:gd name="T64" fmla="*/ 1 w 3554"/>
                <a:gd name="T65" fmla="*/ 1 h 2745"/>
                <a:gd name="T66" fmla="*/ 1 w 3554"/>
                <a:gd name="T67" fmla="*/ 1 h 2745"/>
                <a:gd name="T68" fmla="*/ 1 w 3554"/>
                <a:gd name="T69" fmla="*/ 1 h 2745"/>
                <a:gd name="T70" fmla="*/ 1 w 3554"/>
                <a:gd name="T71" fmla="*/ 1 h 2745"/>
                <a:gd name="T72" fmla="*/ 1 w 3554"/>
                <a:gd name="T73" fmla="*/ 1 h 2745"/>
                <a:gd name="T74" fmla="*/ 1 w 3554"/>
                <a:gd name="T75" fmla="*/ 1 h 2745"/>
                <a:gd name="T76" fmla="*/ 1 w 3554"/>
                <a:gd name="T77" fmla="*/ 1 h 2745"/>
                <a:gd name="T78" fmla="*/ 1 w 3554"/>
                <a:gd name="T79" fmla="*/ 1 h 2745"/>
                <a:gd name="T80" fmla="*/ 1 w 3554"/>
                <a:gd name="T81" fmla="*/ 1 h 2745"/>
                <a:gd name="T82" fmla="*/ 1 w 3554"/>
                <a:gd name="T83" fmla="*/ 1 h 2745"/>
                <a:gd name="T84" fmla="*/ 1 w 3554"/>
                <a:gd name="T85" fmla="*/ 1 h 2745"/>
                <a:gd name="T86" fmla="*/ 1 w 3554"/>
                <a:gd name="T87" fmla="*/ 1 h 2745"/>
                <a:gd name="T88" fmla="*/ 1 w 3554"/>
                <a:gd name="T89" fmla="*/ 1 h 2745"/>
                <a:gd name="T90" fmla="*/ 1 w 3554"/>
                <a:gd name="T91" fmla="*/ 1 h 2745"/>
                <a:gd name="T92" fmla="*/ 1 w 3554"/>
                <a:gd name="T93" fmla="*/ 1 h 2745"/>
                <a:gd name="T94" fmla="*/ 1 w 3554"/>
                <a:gd name="T95" fmla="*/ 1 h 2745"/>
                <a:gd name="T96" fmla="*/ 1 w 3554"/>
                <a:gd name="T97" fmla="*/ 1 h 2745"/>
                <a:gd name="T98" fmla="*/ 1 w 3554"/>
                <a:gd name="T99" fmla="*/ 1 h 2745"/>
                <a:gd name="T100" fmla="*/ 1 w 3554"/>
                <a:gd name="T101" fmla="*/ 1 h 2745"/>
                <a:gd name="T102" fmla="*/ 1 w 3554"/>
                <a:gd name="T103" fmla="*/ 1 h 2745"/>
                <a:gd name="T104" fmla="*/ 1 w 3554"/>
                <a:gd name="T105" fmla="*/ 1 h 2745"/>
                <a:gd name="T106" fmla="*/ 1 w 3554"/>
                <a:gd name="T107" fmla="*/ 1 h 2745"/>
                <a:gd name="T108" fmla="*/ 1 w 3554"/>
                <a:gd name="T109" fmla="*/ 1 h 2745"/>
                <a:gd name="T110" fmla="*/ 1 w 3554"/>
                <a:gd name="T111" fmla="*/ 1 h 2745"/>
                <a:gd name="T112" fmla="*/ 1 w 3554"/>
                <a:gd name="T113" fmla="*/ 1 h 2745"/>
                <a:gd name="T114" fmla="*/ 1 w 3554"/>
                <a:gd name="T115" fmla="*/ 1 h 2745"/>
                <a:gd name="T116" fmla="*/ 1 w 3554"/>
                <a:gd name="T117" fmla="*/ 1 h 2745"/>
                <a:gd name="T118" fmla="*/ 1 w 3554"/>
                <a:gd name="T119" fmla="*/ 1 h 27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54"/>
                <a:gd name="T181" fmla="*/ 0 h 2745"/>
                <a:gd name="T182" fmla="*/ 3554 w 3554"/>
                <a:gd name="T183" fmla="*/ 2745 h 27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54" h="2745">
                  <a:moveTo>
                    <a:pt x="2936" y="1099"/>
                  </a:moveTo>
                  <a:lnTo>
                    <a:pt x="2938" y="1100"/>
                  </a:lnTo>
                  <a:lnTo>
                    <a:pt x="2945" y="1105"/>
                  </a:lnTo>
                  <a:lnTo>
                    <a:pt x="2955" y="1111"/>
                  </a:lnTo>
                  <a:lnTo>
                    <a:pt x="2967" y="1118"/>
                  </a:lnTo>
                  <a:lnTo>
                    <a:pt x="2979" y="1123"/>
                  </a:lnTo>
                  <a:lnTo>
                    <a:pt x="2992" y="1125"/>
                  </a:lnTo>
                  <a:lnTo>
                    <a:pt x="3006" y="1125"/>
                  </a:lnTo>
                  <a:lnTo>
                    <a:pt x="3016" y="1118"/>
                  </a:lnTo>
                  <a:lnTo>
                    <a:pt x="3026" y="1111"/>
                  </a:lnTo>
                  <a:lnTo>
                    <a:pt x="3035" y="1107"/>
                  </a:lnTo>
                  <a:lnTo>
                    <a:pt x="3047" y="1107"/>
                  </a:lnTo>
                  <a:lnTo>
                    <a:pt x="3057" y="1111"/>
                  </a:lnTo>
                  <a:lnTo>
                    <a:pt x="3067" y="1116"/>
                  </a:lnTo>
                  <a:lnTo>
                    <a:pt x="3077" y="1123"/>
                  </a:lnTo>
                  <a:lnTo>
                    <a:pt x="3086" y="1132"/>
                  </a:lnTo>
                  <a:lnTo>
                    <a:pt x="3096" y="1142"/>
                  </a:lnTo>
                  <a:lnTo>
                    <a:pt x="3114" y="1161"/>
                  </a:lnTo>
                  <a:lnTo>
                    <a:pt x="3125" y="1177"/>
                  </a:lnTo>
                  <a:lnTo>
                    <a:pt x="3131" y="1194"/>
                  </a:lnTo>
                  <a:lnTo>
                    <a:pt x="3133" y="1213"/>
                  </a:lnTo>
                  <a:lnTo>
                    <a:pt x="3135" y="1224"/>
                  </a:lnTo>
                  <a:lnTo>
                    <a:pt x="3141" y="1236"/>
                  </a:lnTo>
                  <a:lnTo>
                    <a:pt x="3149" y="1246"/>
                  </a:lnTo>
                  <a:lnTo>
                    <a:pt x="3161" y="1257"/>
                  </a:lnTo>
                  <a:lnTo>
                    <a:pt x="3172" y="1267"/>
                  </a:lnTo>
                  <a:lnTo>
                    <a:pt x="3188" y="1276"/>
                  </a:lnTo>
                  <a:lnTo>
                    <a:pt x="3204" y="1281"/>
                  </a:lnTo>
                  <a:lnTo>
                    <a:pt x="3219" y="1285"/>
                  </a:lnTo>
                  <a:lnTo>
                    <a:pt x="3235" y="1285"/>
                  </a:lnTo>
                  <a:lnTo>
                    <a:pt x="3249" y="1285"/>
                  </a:lnTo>
                  <a:lnTo>
                    <a:pt x="3262" y="1283"/>
                  </a:lnTo>
                  <a:lnTo>
                    <a:pt x="3274" y="1280"/>
                  </a:lnTo>
                  <a:lnTo>
                    <a:pt x="3286" y="1276"/>
                  </a:lnTo>
                  <a:lnTo>
                    <a:pt x="3296" y="1271"/>
                  </a:lnTo>
                  <a:lnTo>
                    <a:pt x="3304" y="1264"/>
                  </a:lnTo>
                  <a:lnTo>
                    <a:pt x="3309" y="1255"/>
                  </a:lnTo>
                  <a:lnTo>
                    <a:pt x="3319" y="1248"/>
                  </a:lnTo>
                  <a:lnTo>
                    <a:pt x="3331" y="1241"/>
                  </a:lnTo>
                  <a:lnTo>
                    <a:pt x="3347" y="1236"/>
                  </a:lnTo>
                  <a:lnTo>
                    <a:pt x="3364" y="1231"/>
                  </a:lnTo>
                  <a:lnTo>
                    <a:pt x="3378" y="1224"/>
                  </a:lnTo>
                  <a:lnTo>
                    <a:pt x="3388" y="1215"/>
                  </a:lnTo>
                  <a:lnTo>
                    <a:pt x="3394" y="1205"/>
                  </a:lnTo>
                  <a:lnTo>
                    <a:pt x="3390" y="1189"/>
                  </a:lnTo>
                  <a:lnTo>
                    <a:pt x="3374" y="1147"/>
                  </a:lnTo>
                  <a:lnTo>
                    <a:pt x="3364" y="1099"/>
                  </a:lnTo>
                  <a:lnTo>
                    <a:pt x="3370" y="1060"/>
                  </a:lnTo>
                  <a:lnTo>
                    <a:pt x="3396" y="1046"/>
                  </a:lnTo>
                  <a:lnTo>
                    <a:pt x="3417" y="1048"/>
                  </a:lnTo>
                  <a:lnTo>
                    <a:pt x="3441" y="1050"/>
                  </a:lnTo>
                  <a:lnTo>
                    <a:pt x="3464" y="1050"/>
                  </a:lnTo>
                  <a:lnTo>
                    <a:pt x="3488" y="1048"/>
                  </a:lnTo>
                  <a:lnTo>
                    <a:pt x="3509" y="1046"/>
                  </a:lnTo>
                  <a:lnTo>
                    <a:pt x="3529" y="1039"/>
                  </a:lnTo>
                  <a:lnTo>
                    <a:pt x="3542" y="1031"/>
                  </a:lnTo>
                  <a:lnTo>
                    <a:pt x="3550" y="1018"/>
                  </a:lnTo>
                  <a:lnTo>
                    <a:pt x="3552" y="1013"/>
                  </a:lnTo>
                  <a:lnTo>
                    <a:pt x="3552" y="1008"/>
                  </a:lnTo>
                  <a:lnTo>
                    <a:pt x="3554" y="1003"/>
                  </a:lnTo>
                  <a:lnTo>
                    <a:pt x="3554" y="999"/>
                  </a:lnTo>
                  <a:lnTo>
                    <a:pt x="3552" y="984"/>
                  </a:lnTo>
                  <a:lnTo>
                    <a:pt x="3542" y="971"/>
                  </a:lnTo>
                  <a:lnTo>
                    <a:pt x="3527" y="964"/>
                  </a:lnTo>
                  <a:lnTo>
                    <a:pt x="3501" y="961"/>
                  </a:lnTo>
                  <a:lnTo>
                    <a:pt x="3486" y="959"/>
                  </a:lnTo>
                  <a:lnTo>
                    <a:pt x="3474" y="956"/>
                  </a:lnTo>
                  <a:lnTo>
                    <a:pt x="3464" y="951"/>
                  </a:lnTo>
                  <a:lnTo>
                    <a:pt x="3456" y="945"/>
                  </a:lnTo>
                  <a:lnTo>
                    <a:pt x="3446" y="942"/>
                  </a:lnTo>
                  <a:lnTo>
                    <a:pt x="3437" y="937"/>
                  </a:lnTo>
                  <a:lnTo>
                    <a:pt x="3423" y="935"/>
                  </a:lnTo>
                  <a:lnTo>
                    <a:pt x="3405" y="933"/>
                  </a:lnTo>
                  <a:lnTo>
                    <a:pt x="3388" y="931"/>
                  </a:lnTo>
                  <a:lnTo>
                    <a:pt x="3374" y="924"/>
                  </a:lnTo>
                  <a:lnTo>
                    <a:pt x="3364" y="916"/>
                  </a:lnTo>
                  <a:lnTo>
                    <a:pt x="3354" y="907"/>
                  </a:lnTo>
                  <a:lnTo>
                    <a:pt x="3347" y="897"/>
                  </a:lnTo>
                  <a:lnTo>
                    <a:pt x="3337" y="886"/>
                  </a:lnTo>
                  <a:lnTo>
                    <a:pt x="3327" y="879"/>
                  </a:lnTo>
                  <a:lnTo>
                    <a:pt x="3315" y="876"/>
                  </a:lnTo>
                  <a:lnTo>
                    <a:pt x="3313" y="874"/>
                  </a:lnTo>
                  <a:lnTo>
                    <a:pt x="3311" y="867"/>
                  </a:lnTo>
                  <a:lnTo>
                    <a:pt x="3307" y="858"/>
                  </a:lnTo>
                  <a:lnTo>
                    <a:pt x="3306" y="848"/>
                  </a:lnTo>
                  <a:lnTo>
                    <a:pt x="3304" y="837"/>
                  </a:lnTo>
                  <a:lnTo>
                    <a:pt x="3300" y="829"/>
                  </a:lnTo>
                  <a:lnTo>
                    <a:pt x="3298" y="822"/>
                  </a:lnTo>
                  <a:lnTo>
                    <a:pt x="3306" y="815"/>
                  </a:lnTo>
                  <a:lnTo>
                    <a:pt x="3313" y="810"/>
                  </a:lnTo>
                  <a:lnTo>
                    <a:pt x="3321" y="804"/>
                  </a:lnTo>
                  <a:lnTo>
                    <a:pt x="3329" y="797"/>
                  </a:lnTo>
                  <a:lnTo>
                    <a:pt x="3337" y="790"/>
                  </a:lnTo>
                  <a:lnTo>
                    <a:pt x="3341" y="782"/>
                  </a:lnTo>
                  <a:lnTo>
                    <a:pt x="3341" y="771"/>
                  </a:lnTo>
                  <a:lnTo>
                    <a:pt x="3337" y="761"/>
                  </a:lnTo>
                  <a:lnTo>
                    <a:pt x="3325" y="749"/>
                  </a:lnTo>
                  <a:lnTo>
                    <a:pt x="3311" y="738"/>
                  </a:lnTo>
                  <a:lnTo>
                    <a:pt x="3300" y="729"/>
                  </a:lnTo>
                  <a:lnTo>
                    <a:pt x="3290" y="726"/>
                  </a:lnTo>
                  <a:lnTo>
                    <a:pt x="3280" y="722"/>
                  </a:lnTo>
                  <a:lnTo>
                    <a:pt x="3272" y="722"/>
                  </a:lnTo>
                  <a:lnTo>
                    <a:pt x="3266" y="724"/>
                  </a:lnTo>
                  <a:lnTo>
                    <a:pt x="3261" y="728"/>
                  </a:lnTo>
                  <a:lnTo>
                    <a:pt x="3257" y="733"/>
                  </a:lnTo>
                  <a:lnTo>
                    <a:pt x="3249" y="738"/>
                  </a:lnTo>
                  <a:lnTo>
                    <a:pt x="3243" y="735"/>
                  </a:lnTo>
                  <a:lnTo>
                    <a:pt x="3243" y="721"/>
                  </a:lnTo>
                  <a:lnTo>
                    <a:pt x="3247" y="700"/>
                  </a:lnTo>
                  <a:lnTo>
                    <a:pt x="3253" y="679"/>
                  </a:lnTo>
                  <a:lnTo>
                    <a:pt x="3257" y="660"/>
                  </a:lnTo>
                  <a:lnTo>
                    <a:pt x="3257" y="644"/>
                  </a:lnTo>
                  <a:lnTo>
                    <a:pt x="3251" y="625"/>
                  </a:lnTo>
                  <a:lnTo>
                    <a:pt x="3249" y="604"/>
                  </a:lnTo>
                  <a:lnTo>
                    <a:pt x="3251" y="585"/>
                  </a:lnTo>
                  <a:lnTo>
                    <a:pt x="3245" y="561"/>
                  </a:lnTo>
                  <a:lnTo>
                    <a:pt x="3219" y="529"/>
                  </a:lnTo>
                  <a:lnTo>
                    <a:pt x="3202" y="514"/>
                  </a:lnTo>
                  <a:lnTo>
                    <a:pt x="3186" y="500"/>
                  </a:lnTo>
                  <a:lnTo>
                    <a:pt x="3174" y="489"/>
                  </a:lnTo>
                  <a:lnTo>
                    <a:pt x="3163" y="480"/>
                  </a:lnTo>
                  <a:lnTo>
                    <a:pt x="3151" y="475"/>
                  </a:lnTo>
                  <a:lnTo>
                    <a:pt x="3137" y="472"/>
                  </a:lnTo>
                  <a:lnTo>
                    <a:pt x="3122" y="468"/>
                  </a:lnTo>
                  <a:lnTo>
                    <a:pt x="3102" y="468"/>
                  </a:lnTo>
                  <a:lnTo>
                    <a:pt x="3082" y="468"/>
                  </a:lnTo>
                  <a:lnTo>
                    <a:pt x="3067" y="470"/>
                  </a:lnTo>
                  <a:lnTo>
                    <a:pt x="3053" y="472"/>
                  </a:lnTo>
                  <a:lnTo>
                    <a:pt x="3045" y="475"/>
                  </a:lnTo>
                  <a:lnTo>
                    <a:pt x="3037" y="480"/>
                  </a:lnTo>
                  <a:lnTo>
                    <a:pt x="3032" y="487"/>
                  </a:lnTo>
                  <a:lnTo>
                    <a:pt x="3026" y="498"/>
                  </a:lnTo>
                  <a:lnTo>
                    <a:pt x="3022" y="510"/>
                  </a:lnTo>
                  <a:lnTo>
                    <a:pt x="3014" y="534"/>
                  </a:lnTo>
                  <a:lnTo>
                    <a:pt x="3004" y="550"/>
                  </a:lnTo>
                  <a:lnTo>
                    <a:pt x="2992" y="559"/>
                  </a:lnTo>
                  <a:lnTo>
                    <a:pt x="2979" y="562"/>
                  </a:lnTo>
                  <a:lnTo>
                    <a:pt x="2971" y="564"/>
                  </a:lnTo>
                  <a:lnTo>
                    <a:pt x="2963" y="568"/>
                  </a:lnTo>
                  <a:lnTo>
                    <a:pt x="2955" y="573"/>
                  </a:lnTo>
                  <a:lnTo>
                    <a:pt x="2947" y="578"/>
                  </a:lnTo>
                  <a:lnTo>
                    <a:pt x="2938" y="583"/>
                  </a:lnTo>
                  <a:lnTo>
                    <a:pt x="2926" y="587"/>
                  </a:lnTo>
                  <a:lnTo>
                    <a:pt x="2914" y="588"/>
                  </a:lnTo>
                  <a:lnTo>
                    <a:pt x="2898" y="587"/>
                  </a:lnTo>
                  <a:lnTo>
                    <a:pt x="2881" y="583"/>
                  </a:lnTo>
                  <a:lnTo>
                    <a:pt x="2857" y="578"/>
                  </a:lnTo>
                  <a:lnTo>
                    <a:pt x="2834" y="571"/>
                  </a:lnTo>
                  <a:lnTo>
                    <a:pt x="2807" y="566"/>
                  </a:lnTo>
                  <a:lnTo>
                    <a:pt x="2779" y="562"/>
                  </a:lnTo>
                  <a:lnTo>
                    <a:pt x="2754" y="559"/>
                  </a:lnTo>
                  <a:lnTo>
                    <a:pt x="2732" y="559"/>
                  </a:lnTo>
                  <a:lnTo>
                    <a:pt x="2713" y="562"/>
                  </a:lnTo>
                  <a:lnTo>
                    <a:pt x="2699" y="566"/>
                  </a:lnTo>
                  <a:lnTo>
                    <a:pt x="2687" y="566"/>
                  </a:lnTo>
                  <a:lnTo>
                    <a:pt x="2679" y="564"/>
                  </a:lnTo>
                  <a:lnTo>
                    <a:pt x="2671" y="561"/>
                  </a:lnTo>
                  <a:lnTo>
                    <a:pt x="2664" y="557"/>
                  </a:lnTo>
                  <a:lnTo>
                    <a:pt x="2652" y="555"/>
                  </a:lnTo>
                  <a:lnTo>
                    <a:pt x="2640" y="555"/>
                  </a:lnTo>
                  <a:lnTo>
                    <a:pt x="2623" y="559"/>
                  </a:lnTo>
                  <a:lnTo>
                    <a:pt x="2605" y="562"/>
                  </a:lnTo>
                  <a:lnTo>
                    <a:pt x="2591" y="561"/>
                  </a:lnTo>
                  <a:lnTo>
                    <a:pt x="2581" y="557"/>
                  </a:lnTo>
                  <a:lnTo>
                    <a:pt x="2572" y="550"/>
                  </a:lnTo>
                  <a:lnTo>
                    <a:pt x="2564" y="543"/>
                  </a:lnTo>
                  <a:lnTo>
                    <a:pt x="2554" y="536"/>
                  </a:lnTo>
                  <a:lnTo>
                    <a:pt x="2542" y="531"/>
                  </a:lnTo>
                  <a:lnTo>
                    <a:pt x="2527" y="526"/>
                  </a:lnTo>
                  <a:lnTo>
                    <a:pt x="2509" y="519"/>
                  </a:lnTo>
                  <a:lnTo>
                    <a:pt x="2493" y="508"/>
                  </a:lnTo>
                  <a:lnTo>
                    <a:pt x="2478" y="493"/>
                  </a:lnTo>
                  <a:lnTo>
                    <a:pt x="2460" y="477"/>
                  </a:lnTo>
                  <a:lnTo>
                    <a:pt x="2439" y="463"/>
                  </a:lnTo>
                  <a:lnTo>
                    <a:pt x="2413" y="449"/>
                  </a:lnTo>
                  <a:lnTo>
                    <a:pt x="2382" y="440"/>
                  </a:lnTo>
                  <a:lnTo>
                    <a:pt x="2345" y="435"/>
                  </a:lnTo>
                  <a:lnTo>
                    <a:pt x="2309" y="432"/>
                  </a:lnTo>
                  <a:lnTo>
                    <a:pt x="2286" y="427"/>
                  </a:lnTo>
                  <a:lnTo>
                    <a:pt x="2270" y="418"/>
                  </a:lnTo>
                  <a:lnTo>
                    <a:pt x="2261" y="407"/>
                  </a:lnTo>
                  <a:lnTo>
                    <a:pt x="2255" y="395"/>
                  </a:lnTo>
                  <a:lnTo>
                    <a:pt x="2247" y="380"/>
                  </a:lnTo>
                  <a:lnTo>
                    <a:pt x="2235" y="364"/>
                  </a:lnTo>
                  <a:lnTo>
                    <a:pt x="2218" y="345"/>
                  </a:lnTo>
                  <a:lnTo>
                    <a:pt x="2200" y="327"/>
                  </a:lnTo>
                  <a:lnTo>
                    <a:pt x="2186" y="313"/>
                  </a:lnTo>
                  <a:lnTo>
                    <a:pt x="2176" y="301"/>
                  </a:lnTo>
                  <a:lnTo>
                    <a:pt x="2169" y="291"/>
                  </a:lnTo>
                  <a:lnTo>
                    <a:pt x="2159" y="282"/>
                  </a:lnTo>
                  <a:lnTo>
                    <a:pt x="2145" y="273"/>
                  </a:lnTo>
                  <a:lnTo>
                    <a:pt x="2127" y="265"/>
                  </a:lnTo>
                  <a:lnTo>
                    <a:pt x="2100" y="254"/>
                  </a:lnTo>
                  <a:lnTo>
                    <a:pt x="2073" y="244"/>
                  </a:lnTo>
                  <a:lnTo>
                    <a:pt x="2053" y="230"/>
                  </a:lnTo>
                  <a:lnTo>
                    <a:pt x="2039" y="218"/>
                  </a:lnTo>
                  <a:lnTo>
                    <a:pt x="2032" y="204"/>
                  </a:lnTo>
                  <a:lnTo>
                    <a:pt x="2026" y="191"/>
                  </a:lnTo>
                  <a:lnTo>
                    <a:pt x="2022" y="179"/>
                  </a:lnTo>
                  <a:lnTo>
                    <a:pt x="2018" y="169"/>
                  </a:lnTo>
                  <a:lnTo>
                    <a:pt x="2014" y="160"/>
                  </a:lnTo>
                  <a:lnTo>
                    <a:pt x="2008" y="153"/>
                  </a:lnTo>
                  <a:lnTo>
                    <a:pt x="2000" y="144"/>
                  </a:lnTo>
                  <a:lnTo>
                    <a:pt x="1994" y="136"/>
                  </a:lnTo>
                  <a:lnTo>
                    <a:pt x="1987" y="129"/>
                  </a:lnTo>
                  <a:lnTo>
                    <a:pt x="1977" y="120"/>
                  </a:lnTo>
                  <a:lnTo>
                    <a:pt x="1967" y="115"/>
                  </a:lnTo>
                  <a:lnTo>
                    <a:pt x="1957" y="110"/>
                  </a:lnTo>
                  <a:lnTo>
                    <a:pt x="1946" y="108"/>
                  </a:lnTo>
                  <a:lnTo>
                    <a:pt x="1934" y="104"/>
                  </a:lnTo>
                  <a:lnTo>
                    <a:pt x="1924" y="99"/>
                  </a:lnTo>
                  <a:lnTo>
                    <a:pt x="1914" y="91"/>
                  </a:lnTo>
                  <a:lnTo>
                    <a:pt x="1902" y="82"/>
                  </a:lnTo>
                  <a:lnTo>
                    <a:pt x="1891" y="73"/>
                  </a:lnTo>
                  <a:lnTo>
                    <a:pt x="1875" y="64"/>
                  </a:lnTo>
                  <a:lnTo>
                    <a:pt x="1855" y="57"/>
                  </a:lnTo>
                  <a:lnTo>
                    <a:pt x="1832" y="50"/>
                  </a:lnTo>
                  <a:lnTo>
                    <a:pt x="1812" y="45"/>
                  </a:lnTo>
                  <a:lnTo>
                    <a:pt x="1795" y="38"/>
                  </a:lnTo>
                  <a:lnTo>
                    <a:pt x="1779" y="30"/>
                  </a:lnTo>
                  <a:lnTo>
                    <a:pt x="1764" y="21"/>
                  </a:lnTo>
                  <a:lnTo>
                    <a:pt x="1748" y="12"/>
                  </a:lnTo>
                  <a:lnTo>
                    <a:pt x="1734" y="7"/>
                  </a:lnTo>
                  <a:lnTo>
                    <a:pt x="1720" y="2"/>
                  </a:lnTo>
                  <a:lnTo>
                    <a:pt x="1705" y="0"/>
                  </a:lnTo>
                  <a:lnTo>
                    <a:pt x="1697" y="0"/>
                  </a:lnTo>
                  <a:lnTo>
                    <a:pt x="1689" y="2"/>
                  </a:lnTo>
                  <a:lnTo>
                    <a:pt x="1681" y="3"/>
                  </a:lnTo>
                  <a:lnTo>
                    <a:pt x="1673" y="7"/>
                  </a:lnTo>
                  <a:lnTo>
                    <a:pt x="1656" y="17"/>
                  </a:lnTo>
                  <a:lnTo>
                    <a:pt x="1644" y="30"/>
                  </a:lnTo>
                  <a:lnTo>
                    <a:pt x="1636" y="40"/>
                  </a:lnTo>
                  <a:lnTo>
                    <a:pt x="1634" y="50"/>
                  </a:lnTo>
                  <a:lnTo>
                    <a:pt x="1634" y="61"/>
                  </a:lnTo>
                  <a:lnTo>
                    <a:pt x="1634" y="71"/>
                  </a:lnTo>
                  <a:lnTo>
                    <a:pt x="1634" y="84"/>
                  </a:lnTo>
                  <a:lnTo>
                    <a:pt x="1634" y="94"/>
                  </a:lnTo>
                  <a:lnTo>
                    <a:pt x="1630" y="111"/>
                  </a:lnTo>
                  <a:lnTo>
                    <a:pt x="1625" y="120"/>
                  </a:lnTo>
                  <a:lnTo>
                    <a:pt x="1615" y="120"/>
                  </a:lnTo>
                  <a:lnTo>
                    <a:pt x="1597" y="111"/>
                  </a:lnTo>
                  <a:lnTo>
                    <a:pt x="1585" y="106"/>
                  </a:lnTo>
                  <a:lnTo>
                    <a:pt x="1574" y="104"/>
                  </a:lnTo>
                  <a:lnTo>
                    <a:pt x="1560" y="106"/>
                  </a:lnTo>
                  <a:lnTo>
                    <a:pt x="1546" y="110"/>
                  </a:lnTo>
                  <a:lnTo>
                    <a:pt x="1535" y="117"/>
                  </a:lnTo>
                  <a:lnTo>
                    <a:pt x="1525" y="124"/>
                  </a:lnTo>
                  <a:lnTo>
                    <a:pt x="1517" y="132"/>
                  </a:lnTo>
                  <a:lnTo>
                    <a:pt x="1515" y="141"/>
                  </a:lnTo>
                  <a:lnTo>
                    <a:pt x="1515" y="157"/>
                  </a:lnTo>
                  <a:lnTo>
                    <a:pt x="1513" y="171"/>
                  </a:lnTo>
                  <a:lnTo>
                    <a:pt x="1503" y="178"/>
                  </a:lnTo>
                  <a:lnTo>
                    <a:pt x="1482" y="179"/>
                  </a:lnTo>
                  <a:lnTo>
                    <a:pt x="1470" y="179"/>
                  </a:lnTo>
                  <a:lnTo>
                    <a:pt x="1460" y="181"/>
                  </a:lnTo>
                  <a:lnTo>
                    <a:pt x="1454" y="186"/>
                  </a:lnTo>
                  <a:lnTo>
                    <a:pt x="1448" y="191"/>
                  </a:lnTo>
                  <a:lnTo>
                    <a:pt x="1441" y="197"/>
                  </a:lnTo>
                  <a:lnTo>
                    <a:pt x="1435" y="202"/>
                  </a:lnTo>
                  <a:lnTo>
                    <a:pt x="1425" y="205"/>
                  </a:lnTo>
                  <a:lnTo>
                    <a:pt x="1413" y="207"/>
                  </a:lnTo>
                  <a:lnTo>
                    <a:pt x="1400" y="209"/>
                  </a:lnTo>
                  <a:lnTo>
                    <a:pt x="1388" y="211"/>
                  </a:lnTo>
                  <a:lnTo>
                    <a:pt x="1374" y="216"/>
                  </a:lnTo>
                  <a:lnTo>
                    <a:pt x="1362" y="221"/>
                  </a:lnTo>
                  <a:lnTo>
                    <a:pt x="1351" y="226"/>
                  </a:lnTo>
                  <a:lnTo>
                    <a:pt x="1337" y="230"/>
                  </a:lnTo>
                  <a:lnTo>
                    <a:pt x="1325" y="233"/>
                  </a:lnTo>
                  <a:lnTo>
                    <a:pt x="1311" y="235"/>
                  </a:lnTo>
                  <a:lnTo>
                    <a:pt x="1298" y="237"/>
                  </a:lnTo>
                  <a:lnTo>
                    <a:pt x="1288" y="242"/>
                  </a:lnTo>
                  <a:lnTo>
                    <a:pt x="1278" y="249"/>
                  </a:lnTo>
                  <a:lnTo>
                    <a:pt x="1270" y="256"/>
                  </a:lnTo>
                  <a:lnTo>
                    <a:pt x="1265" y="266"/>
                  </a:lnTo>
                  <a:lnTo>
                    <a:pt x="1259" y="275"/>
                  </a:lnTo>
                  <a:lnTo>
                    <a:pt x="1255" y="284"/>
                  </a:lnTo>
                  <a:lnTo>
                    <a:pt x="1253" y="292"/>
                  </a:lnTo>
                  <a:lnTo>
                    <a:pt x="1249" y="312"/>
                  </a:lnTo>
                  <a:lnTo>
                    <a:pt x="1243" y="334"/>
                  </a:lnTo>
                  <a:lnTo>
                    <a:pt x="1243" y="359"/>
                  </a:lnTo>
                  <a:lnTo>
                    <a:pt x="1253" y="378"/>
                  </a:lnTo>
                  <a:lnTo>
                    <a:pt x="1270" y="390"/>
                  </a:lnTo>
                  <a:lnTo>
                    <a:pt x="1286" y="402"/>
                  </a:lnTo>
                  <a:lnTo>
                    <a:pt x="1294" y="416"/>
                  </a:lnTo>
                  <a:lnTo>
                    <a:pt x="1286" y="439"/>
                  </a:lnTo>
                  <a:lnTo>
                    <a:pt x="1278" y="468"/>
                  </a:lnTo>
                  <a:lnTo>
                    <a:pt x="1280" y="494"/>
                  </a:lnTo>
                  <a:lnTo>
                    <a:pt x="1276" y="517"/>
                  </a:lnTo>
                  <a:lnTo>
                    <a:pt x="1253" y="529"/>
                  </a:lnTo>
                  <a:lnTo>
                    <a:pt x="1233" y="534"/>
                  </a:lnTo>
                  <a:lnTo>
                    <a:pt x="1212" y="540"/>
                  </a:lnTo>
                  <a:lnTo>
                    <a:pt x="1190" y="545"/>
                  </a:lnTo>
                  <a:lnTo>
                    <a:pt x="1167" y="552"/>
                  </a:lnTo>
                  <a:lnTo>
                    <a:pt x="1145" y="561"/>
                  </a:lnTo>
                  <a:lnTo>
                    <a:pt x="1126" y="569"/>
                  </a:lnTo>
                  <a:lnTo>
                    <a:pt x="1106" y="578"/>
                  </a:lnTo>
                  <a:lnTo>
                    <a:pt x="1092" y="587"/>
                  </a:lnTo>
                  <a:lnTo>
                    <a:pt x="1079" y="595"/>
                  </a:lnTo>
                  <a:lnTo>
                    <a:pt x="1061" y="604"/>
                  </a:lnTo>
                  <a:lnTo>
                    <a:pt x="1043" y="613"/>
                  </a:lnTo>
                  <a:lnTo>
                    <a:pt x="1028" y="621"/>
                  </a:lnTo>
                  <a:lnTo>
                    <a:pt x="1014" y="632"/>
                  </a:lnTo>
                  <a:lnTo>
                    <a:pt x="1006" y="641"/>
                  </a:lnTo>
                  <a:lnTo>
                    <a:pt x="1006" y="649"/>
                  </a:lnTo>
                  <a:lnTo>
                    <a:pt x="1014" y="658"/>
                  </a:lnTo>
                  <a:lnTo>
                    <a:pt x="1028" y="665"/>
                  </a:lnTo>
                  <a:lnTo>
                    <a:pt x="1041" y="669"/>
                  </a:lnTo>
                  <a:lnTo>
                    <a:pt x="1055" y="672"/>
                  </a:lnTo>
                  <a:lnTo>
                    <a:pt x="1065" y="674"/>
                  </a:lnTo>
                  <a:lnTo>
                    <a:pt x="1071" y="677"/>
                  </a:lnTo>
                  <a:lnTo>
                    <a:pt x="1073" y="682"/>
                  </a:lnTo>
                  <a:lnTo>
                    <a:pt x="1067" y="691"/>
                  </a:lnTo>
                  <a:lnTo>
                    <a:pt x="1055" y="705"/>
                  </a:lnTo>
                  <a:lnTo>
                    <a:pt x="1036" y="735"/>
                  </a:lnTo>
                  <a:lnTo>
                    <a:pt x="1036" y="756"/>
                  </a:lnTo>
                  <a:lnTo>
                    <a:pt x="1045" y="773"/>
                  </a:lnTo>
                  <a:lnTo>
                    <a:pt x="1055" y="785"/>
                  </a:lnTo>
                  <a:lnTo>
                    <a:pt x="1059" y="796"/>
                  </a:lnTo>
                  <a:lnTo>
                    <a:pt x="1055" y="806"/>
                  </a:lnTo>
                  <a:lnTo>
                    <a:pt x="1043" y="813"/>
                  </a:lnTo>
                  <a:lnTo>
                    <a:pt x="1024" y="815"/>
                  </a:lnTo>
                  <a:lnTo>
                    <a:pt x="1012" y="815"/>
                  </a:lnTo>
                  <a:lnTo>
                    <a:pt x="1000" y="815"/>
                  </a:lnTo>
                  <a:lnTo>
                    <a:pt x="991" y="815"/>
                  </a:lnTo>
                  <a:lnTo>
                    <a:pt x="981" y="815"/>
                  </a:lnTo>
                  <a:lnTo>
                    <a:pt x="973" y="813"/>
                  </a:lnTo>
                  <a:lnTo>
                    <a:pt x="965" y="811"/>
                  </a:lnTo>
                  <a:lnTo>
                    <a:pt x="959" y="808"/>
                  </a:lnTo>
                  <a:lnTo>
                    <a:pt x="955" y="801"/>
                  </a:lnTo>
                  <a:lnTo>
                    <a:pt x="949" y="794"/>
                  </a:lnTo>
                  <a:lnTo>
                    <a:pt x="942" y="789"/>
                  </a:lnTo>
                  <a:lnTo>
                    <a:pt x="932" y="785"/>
                  </a:lnTo>
                  <a:lnTo>
                    <a:pt x="922" y="782"/>
                  </a:lnTo>
                  <a:lnTo>
                    <a:pt x="912" y="780"/>
                  </a:lnTo>
                  <a:lnTo>
                    <a:pt x="904" y="778"/>
                  </a:lnTo>
                  <a:lnTo>
                    <a:pt x="899" y="776"/>
                  </a:lnTo>
                  <a:lnTo>
                    <a:pt x="897" y="776"/>
                  </a:lnTo>
                  <a:lnTo>
                    <a:pt x="895" y="775"/>
                  </a:lnTo>
                  <a:lnTo>
                    <a:pt x="891" y="773"/>
                  </a:lnTo>
                  <a:lnTo>
                    <a:pt x="883" y="769"/>
                  </a:lnTo>
                  <a:lnTo>
                    <a:pt x="875" y="768"/>
                  </a:lnTo>
                  <a:lnTo>
                    <a:pt x="865" y="766"/>
                  </a:lnTo>
                  <a:lnTo>
                    <a:pt x="856" y="766"/>
                  </a:lnTo>
                  <a:lnTo>
                    <a:pt x="846" y="769"/>
                  </a:lnTo>
                  <a:lnTo>
                    <a:pt x="838" y="776"/>
                  </a:lnTo>
                  <a:lnTo>
                    <a:pt x="830" y="785"/>
                  </a:lnTo>
                  <a:lnTo>
                    <a:pt x="822" y="790"/>
                  </a:lnTo>
                  <a:lnTo>
                    <a:pt x="812" y="794"/>
                  </a:lnTo>
                  <a:lnTo>
                    <a:pt x="805" y="796"/>
                  </a:lnTo>
                  <a:lnTo>
                    <a:pt x="795" y="794"/>
                  </a:lnTo>
                  <a:lnTo>
                    <a:pt x="785" y="789"/>
                  </a:lnTo>
                  <a:lnTo>
                    <a:pt x="775" y="782"/>
                  </a:lnTo>
                  <a:lnTo>
                    <a:pt x="764" y="771"/>
                  </a:lnTo>
                  <a:lnTo>
                    <a:pt x="752" y="759"/>
                  </a:lnTo>
                  <a:lnTo>
                    <a:pt x="742" y="749"/>
                  </a:lnTo>
                  <a:lnTo>
                    <a:pt x="732" y="740"/>
                  </a:lnTo>
                  <a:lnTo>
                    <a:pt x="724" y="731"/>
                  </a:lnTo>
                  <a:lnTo>
                    <a:pt x="717" y="724"/>
                  </a:lnTo>
                  <a:lnTo>
                    <a:pt x="709" y="719"/>
                  </a:lnTo>
                  <a:lnTo>
                    <a:pt x="701" y="714"/>
                  </a:lnTo>
                  <a:lnTo>
                    <a:pt x="693" y="710"/>
                  </a:lnTo>
                  <a:lnTo>
                    <a:pt x="683" y="703"/>
                  </a:lnTo>
                  <a:lnTo>
                    <a:pt x="679" y="695"/>
                  </a:lnTo>
                  <a:lnTo>
                    <a:pt x="681" y="684"/>
                  </a:lnTo>
                  <a:lnTo>
                    <a:pt x="683" y="672"/>
                  </a:lnTo>
                  <a:lnTo>
                    <a:pt x="677" y="656"/>
                  </a:lnTo>
                  <a:lnTo>
                    <a:pt x="664" y="642"/>
                  </a:lnTo>
                  <a:lnTo>
                    <a:pt x="646" y="635"/>
                  </a:lnTo>
                  <a:lnTo>
                    <a:pt x="629" y="639"/>
                  </a:lnTo>
                  <a:lnTo>
                    <a:pt x="615" y="653"/>
                  </a:lnTo>
                  <a:lnTo>
                    <a:pt x="605" y="669"/>
                  </a:lnTo>
                  <a:lnTo>
                    <a:pt x="595" y="686"/>
                  </a:lnTo>
                  <a:lnTo>
                    <a:pt x="582" y="700"/>
                  </a:lnTo>
                  <a:lnTo>
                    <a:pt x="572" y="716"/>
                  </a:lnTo>
                  <a:lnTo>
                    <a:pt x="572" y="738"/>
                  </a:lnTo>
                  <a:lnTo>
                    <a:pt x="570" y="759"/>
                  </a:lnTo>
                  <a:lnTo>
                    <a:pt x="560" y="771"/>
                  </a:lnTo>
                  <a:lnTo>
                    <a:pt x="552" y="775"/>
                  </a:lnTo>
                  <a:lnTo>
                    <a:pt x="544" y="776"/>
                  </a:lnTo>
                  <a:lnTo>
                    <a:pt x="537" y="776"/>
                  </a:lnTo>
                  <a:lnTo>
                    <a:pt x="529" y="776"/>
                  </a:lnTo>
                  <a:lnTo>
                    <a:pt x="521" y="775"/>
                  </a:lnTo>
                  <a:lnTo>
                    <a:pt x="513" y="773"/>
                  </a:lnTo>
                  <a:lnTo>
                    <a:pt x="503" y="771"/>
                  </a:lnTo>
                  <a:lnTo>
                    <a:pt x="492" y="768"/>
                  </a:lnTo>
                  <a:lnTo>
                    <a:pt x="478" y="764"/>
                  </a:lnTo>
                  <a:lnTo>
                    <a:pt x="460" y="763"/>
                  </a:lnTo>
                  <a:lnTo>
                    <a:pt x="443" y="763"/>
                  </a:lnTo>
                  <a:lnTo>
                    <a:pt x="425" y="764"/>
                  </a:lnTo>
                  <a:lnTo>
                    <a:pt x="409" y="764"/>
                  </a:lnTo>
                  <a:lnTo>
                    <a:pt x="396" y="766"/>
                  </a:lnTo>
                  <a:lnTo>
                    <a:pt x="388" y="768"/>
                  </a:lnTo>
                  <a:lnTo>
                    <a:pt x="384" y="768"/>
                  </a:lnTo>
                  <a:lnTo>
                    <a:pt x="382" y="769"/>
                  </a:lnTo>
                  <a:lnTo>
                    <a:pt x="376" y="773"/>
                  </a:lnTo>
                  <a:lnTo>
                    <a:pt x="364" y="773"/>
                  </a:lnTo>
                  <a:lnTo>
                    <a:pt x="347" y="763"/>
                  </a:lnTo>
                  <a:lnTo>
                    <a:pt x="335" y="756"/>
                  </a:lnTo>
                  <a:lnTo>
                    <a:pt x="321" y="750"/>
                  </a:lnTo>
                  <a:lnTo>
                    <a:pt x="308" y="747"/>
                  </a:lnTo>
                  <a:lnTo>
                    <a:pt x="294" y="749"/>
                  </a:lnTo>
                  <a:lnTo>
                    <a:pt x="280" y="750"/>
                  </a:lnTo>
                  <a:lnTo>
                    <a:pt x="270" y="757"/>
                  </a:lnTo>
                  <a:lnTo>
                    <a:pt x="263" y="766"/>
                  </a:lnTo>
                  <a:lnTo>
                    <a:pt x="261" y="776"/>
                  </a:lnTo>
                  <a:lnTo>
                    <a:pt x="259" y="789"/>
                  </a:lnTo>
                  <a:lnTo>
                    <a:pt x="257" y="799"/>
                  </a:lnTo>
                  <a:lnTo>
                    <a:pt x="251" y="808"/>
                  </a:lnTo>
                  <a:lnTo>
                    <a:pt x="245" y="813"/>
                  </a:lnTo>
                  <a:lnTo>
                    <a:pt x="235" y="816"/>
                  </a:lnTo>
                  <a:lnTo>
                    <a:pt x="223" y="815"/>
                  </a:lnTo>
                  <a:lnTo>
                    <a:pt x="208" y="811"/>
                  </a:lnTo>
                  <a:lnTo>
                    <a:pt x="192" y="801"/>
                  </a:lnTo>
                  <a:lnTo>
                    <a:pt x="175" y="790"/>
                  </a:lnTo>
                  <a:lnTo>
                    <a:pt x="157" y="783"/>
                  </a:lnTo>
                  <a:lnTo>
                    <a:pt x="141" y="780"/>
                  </a:lnTo>
                  <a:lnTo>
                    <a:pt x="126" y="778"/>
                  </a:lnTo>
                  <a:lnTo>
                    <a:pt x="112" y="778"/>
                  </a:lnTo>
                  <a:lnTo>
                    <a:pt x="96" y="780"/>
                  </a:lnTo>
                  <a:lnTo>
                    <a:pt x="83" y="782"/>
                  </a:lnTo>
                  <a:lnTo>
                    <a:pt x="69" y="782"/>
                  </a:lnTo>
                  <a:lnTo>
                    <a:pt x="55" y="782"/>
                  </a:lnTo>
                  <a:lnTo>
                    <a:pt x="43" y="782"/>
                  </a:lnTo>
                  <a:lnTo>
                    <a:pt x="32" y="782"/>
                  </a:lnTo>
                  <a:lnTo>
                    <a:pt x="20" y="782"/>
                  </a:lnTo>
                  <a:lnTo>
                    <a:pt x="12" y="782"/>
                  </a:lnTo>
                  <a:lnTo>
                    <a:pt x="6" y="782"/>
                  </a:lnTo>
                  <a:lnTo>
                    <a:pt x="2" y="782"/>
                  </a:lnTo>
                  <a:lnTo>
                    <a:pt x="0" y="782"/>
                  </a:lnTo>
                  <a:lnTo>
                    <a:pt x="2" y="794"/>
                  </a:lnTo>
                  <a:lnTo>
                    <a:pt x="8" y="820"/>
                  </a:lnTo>
                  <a:lnTo>
                    <a:pt x="16" y="851"/>
                  </a:lnTo>
                  <a:lnTo>
                    <a:pt x="22" y="876"/>
                  </a:lnTo>
                  <a:lnTo>
                    <a:pt x="28" y="893"/>
                  </a:lnTo>
                  <a:lnTo>
                    <a:pt x="36" y="909"/>
                  </a:lnTo>
                  <a:lnTo>
                    <a:pt x="41" y="924"/>
                  </a:lnTo>
                  <a:lnTo>
                    <a:pt x="43" y="938"/>
                  </a:lnTo>
                  <a:lnTo>
                    <a:pt x="40" y="961"/>
                  </a:lnTo>
                  <a:lnTo>
                    <a:pt x="38" y="994"/>
                  </a:lnTo>
                  <a:lnTo>
                    <a:pt x="40" y="1032"/>
                  </a:lnTo>
                  <a:lnTo>
                    <a:pt x="47" y="1065"/>
                  </a:lnTo>
                  <a:lnTo>
                    <a:pt x="53" y="1079"/>
                  </a:lnTo>
                  <a:lnTo>
                    <a:pt x="61" y="1095"/>
                  </a:lnTo>
                  <a:lnTo>
                    <a:pt x="71" y="1111"/>
                  </a:lnTo>
                  <a:lnTo>
                    <a:pt x="81" y="1125"/>
                  </a:lnTo>
                  <a:lnTo>
                    <a:pt x="88" y="1137"/>
                  </a:lnTo>
                  <a:lnTo>
                    <a:pt x="98" y="1149"/>
                  </a:lnTo>
                  <a:lnTo>
                    <a:pt x="106" y="1158"/>
                  </a:lnTo>
                  <a:lnTo>
                    <a:pt x="112" y="1165"/>
                  </a:lnTo>
                  <a:lnTo>
                    <a:pt x="124" y="1175"/>
                  </a:lnTo>
                  <a:lnTo>
                    <a:pt x="139" y="1186"/>
                  </a:lnTo>
                  <a:lnTo>
                    <a:pt x="153" y="1203"/>
                  </a:lnTo>
                  <a:lnTo>
                    <a:pt x="165" y="1236"/>
                  </a:lnTo>
                  <a:lnTo>
                    <a:pt x="171" y="1257"/>
                  </a:lnTo>
                  <a:lnTo>
                    <a:pt x="178" y="1274"/>
                  </a:lnTo>
                  <a:lnTo>
                    <a:pt x="184" y="1288"/>
                  </a:lnTo>
                  <a:lnTo>
                    <a:pt x="192" y="1300"/>
                  </a:lnTo>
                  <a:lnTo>
                    <a:pt x="200" y="1311"/>
                  </a:lnTo>
                  <a:lnTo>
                    <a:pt x="208" y="1318"/>
                  </a:lnTo>
                  <a:lnTo>
                    <a:pt x="216" y="1323"/>
                  </a:lnTo>
                  <a:lnTo>
                    <a:pt x="223" y="1327"/>
                  </a:lnTo>
                  <a:lnTo>
                    <a:pt x="235" y="1325"/>
                  </a:lnTo>
                  <a:lnTo>
                    <a:pt x="241" y="1316"/>
                  </a:lnTo>
                  <a:lnTo>
                    <a:pt x="247" y="1313"/>
                  </a:lnTo>
                  <a:lnTo>
                    <a:pt x="261" y="1318"/>
                  </a:lnTo>
                  <a:lnTo>
                    <a:pt x="276" y="1318"/>
                  </a:lnTo>
                  <a:lnTo>
                    <a:pt x="284" y="1295"/>
                  </a:lnTo>
                  <a:lnTo>
                    <a:pt x="292" y="1262"/>
                  </a:lnTo>
                  <a:lnTo>
                    <a:pt x="304" y="1233"/>
                  </a:lnTo>
                  <a:lnTo>
                    <a:pt x="317" y="1213"/>
                  </a:lnTo>
                  <a:lnTo>
                    <a:pt x="329" y="1201"/>
                  </a:lnTo>
                  <a:lnTo>
                    <a:pt x="341" y="1198"/>
                  </a:lnTo>
                  <a:lnTo>
                    <a:pt x="357" y="1199"/>
                  </a:lnTo>
                  <a:lnTo>
                    <a:pt x="374" y="1196"/>
                  </a:lnTo>
                  <a:lnTo>
                    <a:pt x="384" y="1184"/>
                  </a:lnTo>
                  <a:lnTo>
                    <a:pt x="388" y="1163"/>
                  </a:lnTo>
                  <a:lnTo>
                    <a:pt x="390" y="1137"/>
                  </a:lnTo>
                  <a:lnTo>
                    <a:pt x="392" y="1111"/>
                  </a:lnTo>
                  <a:lnTo>
                    <a:pt x="400" y="1088"/>
                  </a:lnTo>
                  <a:lnTo>
                    <a:pt x="411" y="1069"/>
                  </a:lnTo>
                  <a:lnTo>
                    <a:pt x="427" y="1051"/>
                  </a:lnTo>
                  <a:lnTo>
                    <a:pt x="439" y="1034"/>
                  </a:lnTo>
                  <a:lnTo>
                    <a:pt x="445" y="1015"/>
                  </a:lnTo>
                  <a:lnTo>
                    <a:pt x="450" y="992"/>
                  </a:lnTo>
                  <a:lnTo>
                    <a:pt x="458" y="961"/>
                  </a:lnTo>
                  <a:lnTo>
                    <a:pt x="464" y="945"/>
                  </a:lnTo>
                  <a:lnTo>
                    <a:pt x="470" y="931"/>
                  </a:lnTo>
                  <a:lnTo>
                    <a:pt x="476" y="921"/>
                  </a:lnTo>
                  <a:lnTo>
                    <a:pt x="484" y="914"/>
                  </a:lnTo>
                  <a:lnTo>
                    <a:pt x="494" y="910"/>
                  </a:lnTo>
                  <a:lnTo>
                    <a:pt x="505" y="910"/>
                  </a:lnTo>
                  <a:lnTo>
                    <a:pt x="521" y="914"/>
                  </a:lnTo>
                  <a:lnTo>
                    <a:pt x="539" y="923"/>
                  </a:lnTo>
                  <a:lnTo>
                    <a:pt x="558" y="933"/>
                  </a:lnTo>
                  <a:lnTo>
                    <a:pt x="580" y="945"/>
                  </a:lnTo>
                  <a:lnTo>
                    <a:pt x="603" y="956"/>
                  </a:lnTo>
                  <a:lnTo>
                    <a:pt x="625" y="968"/>
                  </a:lnTo>
                  <a:lnTo>
                    <a:pt x="644" y="980"/>
                  </a:lnTo>
                  <a:lnTo>
                    <a:pt x="664" y="994"/>
                  </a:lnTo>
                  <a:lnTo>
                    <a:pt x="679" y="1008"/>
                  </a:lnTo>
                  <a:lnTo>
                    <a:pt x="693" y="1024"/>
                  </a:lnTo>
                  <a:lnTo>
                    <a:pt x="705" y="1039"/>
                  </a:lnTo>
                  <a:lnTo>
                    <a:pt x="719" y="1053"/>
                  </a:lnTo>
                  <a:lnTo>
                    <a:pt x="732" y="1065"/>
                  </a:lnTo>
                  <a:lnTo>
                    <a:pt x="746" y="1076"/>
                  </a:lnTo>
                  <a:lnTo>
                    <a:pt x="760" y="1085"/>
                  </a:lnTo>
                  <a:lnTo>
                    <a:pt x="771" y="1092"/>
                  </a:lnTo>
                  <a:lnTo>
                    <a:pt x="783" y="1097"/>
                  </a:lnTo>
                  <a:lnTo>
                    <a:pt x="795" y="1099"/>
                  </a:lnTo>
                  <a:lnTo>
                    <a:pt x="811" y="1112"/>
                  </a:lnTo>
                  <a:lnTo>
                    <a:pt x="818" y="1140"/>
                  </a:lnTo>
                  <a:lnTo>
                    <a:pt x="824" y="1173"/>
                  </a:lnTo>
                  <a:lnTo>
                    <a:pt x="832" y="1203"/>
                  </a:lnTo>
                  <a:lnTo>
                    <a:pt x="836" y="1229"/>
                  </a:lnTo>
                  <a:lnTo>
                    <a:pt x="828" y="1262"/>
                  </a:lnTo>
                  <a:lnTo>
                    <a:pt x="818" y="1306"/>
                  </a:lnTo>
                  <a:lnTo>
                    <a:pt x="816" y="1365"/>
                  </a:lnTo>
                  <a:lnTo>
                    <a:pt x="822" y="1398"/>
                  </a:lnTo>
                  <a:lnTo>
                    <a:pt x="832" y="1426"/>
                  </a:lnTo>
                  <a:lnTo>
                    <a:pt x="848" y="1454"/>
                  </a:lnTo>
                  <a:lnTo>
                    <a:pt x="867" y="1478"/>
                  </a:lnTo>
                  <a:lnTo>
                    <a:pt x="889" y="1502"/>
                  </a:lnTo>
                  <a:lnTo>
                    <a:pt x="912" y="1527"/>
                  </a:lnTo>
                  <a:lnTo>
                    <a:pt x="936" y="1549"/>
                  </a:lnTo>
                  <a:lnTo>
                    <a:pt x="959" y="1574"/>
                  </a:lnTo>
                  <a:lnTo>
                    <a:pt x="987" y="1600"/>
                  </a:lnTo>
                  <a:lnTo>
                    <a:pt x="1018" y="1626"/>
                  </a:lnTo>
                  <a:lnTo>
                    <a:pt x="1051" y="1652"/>
                  </a:lnTo>
                  <a:lnTo>
                    <a:pt x="1083" y="1678"/>
                  </a:lnTo>
                  <a:lnTo>
                    <a:pt x="1112" y="1701"/>
                  </a:lnTo>
                  <a:lnTo>
                    <a:pt x="1133" y="1720"/>
                  </a:lnTo>
                  <a:lnTo>
                    <a:pt x="1147" y="1732"/>
                  </a:lnTo>
                  <a:lnTo>
                    <a:pt x="1147" y="1737"/>
                  </a:lnTo>
                  <a:lnTo>
                    <a:pt x="1139" y="1737"/>
                  </a:lnTo>
                  <a:lnTo>
                    <a:pt x="1128" y="1734"/>
                  </a:lnTo>
                  <a:lnTo>
                    <a:pt x="1112" y="1729"/>
                  </a:lnTo>
                  <a:lnTo>
                    <a:pt x="1094" y="1722"/>
                  </a:lnTo>
                  <a:lnTo>
                    <a:pt x="1079" y="1717"/>
                  </a:lnTo>
                  <a:lnTo>
                    <a:pt x="1061" y="1713"/>
                  </a:lnTo>
                  <a:lnTo>
                    <a:pt x="1047" y="1713"/>
                  </a:lnTo>
                  <a:lnTo>
                    <a:pt x="1036" y="1718"/>
                  </a:lnTo>
                  <a:lnTo>
                    <a:pt x="1020" y="1732"/>
                  </a:lnTo>
                  <a:lnTo>
                    <a:pt x="1012" y="1743"/>
                  </a:lnTo>
                  <a:lnTo>
                    <a:pt x="1004" y="1748"/>
                  </a:lnTo>
                  <a:lnTo>
                    <a:pt x="993" y="1743"/>
                  </a:lnTo>
                  <a:lnTo>
                    <a:pt x="975" y="1732"/>
                  </a:lnTo>
                  <a:lnTo>
                    <a:pt x="959" y="1727"/>
                  </a:lnTo>
                  <a:lnTo>
                    <a:pt x="951" y="1730"/>
                  </a:lnTo>
                  <a:lnTo>
                    <a:pt x="955" y="1748"/>
                  </a:lnTo>
                  <a:lnTo>
                    <a:pt x="961" y="1760"/>
                  </a:lnTo>
                  <a:lnTo>
                    <a:pt x="965" y="1772"/>
                  </a:lnTo>
                  <a:lnTo>
                    <a:pt x="971" y="1786"/>
                  </a:lnTo>
                  <a:lnTo>
                    <a:pt x="977" y="1800"/>
                  </a:lnTo>
                  <a:lnTo>
                    <a:pt x="985" y="1817"/>
                  </a:lnTo>
                  <a:lnTo>
                    <a:pt x="996" y="1833"/>
                  </a:lnTo>
                  <a:lnTo>
                    <a:pt x="1010" y="1854"/>
                  </a:lnTo>
                  <a:lnTo>
                    <a:pt x="1030" y="1875"/>
                  </a:lnTo>
                  <a:lnTo>
                    <a:pt x="1053" y="1898"/>
                  </a:lnTo>
                  <a:lnTo>
                    <a:pt x="1077" y="1920"/>
                  </a:lnTo>
                  <a:lnTo>
                    <a:pt x="1102" y="1941"/>
                  </a:lnTo>
                  <a:lnTo>
                    <a:pt x="1126" y="1962"/>
                  </a:lnTo>
                  <a:lnTo>
                    <a:pt x="1149" y="1981"/>
                  </a:lnTo>
                  <a:lnTo>
                    <a:pt x="1171" y="2000"/>
                  </a:lnTo>
                  <a:lnTo>
                    <a:pt x="1190" y="2019"/>
                  </a:lnTo>
                  <a:lnTo>
                    <a:pt x="1206" y="2037"/>
                  </a:lnTo>
                  <a:lnTo>
                    <a:pt x="1225" y="2066"/>
                  </a:lnTo>
                  <a:lnTo>
                    <a:pt x="1233" y="2087"/>
                  </a:lnTo>
                  <a:lnTo>
                    <a:pt x="1239" y="2100"/>
                  </a:lnTo>
                  <a:lnTo>
                    <a:pt x="1253" y="2103"/>
                  </a:lnTo>
                  <a:lnTo>
                    <a:pt x="1268" y="2103"/>
                  </a:lnTo>
                  <a:lnTo>
                    <a:pt x="1278" y="2103"/>
                  </a:lnTo>
                  <a:lnTo>
                    <a:pt x="1286" y="2105"/>
                  </a:lnTo>
                  <a:lnTo>
                    <a:pt x="1302" y="2113"/>
                  </a:lnTo>
                  <a:lnTo>
                    <a:pt x="1311" y="2119"/>
                  </a:lnTo>
                  <a:lnTo>
                    <a:pt x="1321" y="2122"/>
                  </a:lnTo>
                  <a:lnTo>
                    <a:pt x="1333" y="2127"/>
                  </a:lnTo>
                  <a:lnTo>
                    <a:pt x="1345" y="2131"/>
                  </a:lnTo>
                  <a:lnTo>
                    <a:pt x="1355" y="2134"/>
                  </a:lnTo>
                  <a:lnTo>
                    <a:pt x="1366" y="2136"/>
                  </a:lnTo>
                  <a:lnTo>
                    <a:pt x="1376" y="2140"/>
                  </a:lnTo>
                  <a:lnTo>
                    <a:pt x="1386" y="2141"/>
                  </a:lnTo>
                  <a:lnTo>
                    <a:pt x="1403" y="2148"/>
                  </a:lnTo>
                  <a:lnTo>
                    <a:pt x="1417" y="2160"/>
                  </a:lnTo>
                  <a:lnTo>
                    <a:pt x="1427" y="2178"/>
                  </a:lnTo>
                  <a:lnTo>
                    <a:pt x="1429" y="2202"/>
                  </a:lnTo>
                  <a:lnTo>
                    <a:pt x="1427" y="2232"/>
                  </a:lnTo>
                  <a:lnTo>
                    <a:pt x="1427" y="2261"/>
                  </a:lnTo>
                  <a:lnTo>
                    <a:pt x="1437" y="2289"/>
                  </a:lnTo>
                  <a:lnTo>
                    <a:pt x="1462" y="2312"/>
                  </a:lnTo>
                  <a:lnTo>
                    <a:pt x="1480" y="2321"/>
                  </a:lnTo>
                  <a:lnTo>
                    <a:pt x="1497" y="2326"/>
                  </a:lnTo>
                  <a:lnTo>
                    <a:pt x="1515" y="2329"/>
                  </a:lnTo>
                  <a:lnTo>
                    <a:pt x="1533" y="2331"/>
                  </a:lnTo>
                  <a:lnTo>
                    <a:pt x="1552" y="2329"/>
                  </a:lnTo>
                  <a:lnTo>
                    <a:pt x="1574" y="2324"/>
                  </a:lnTo>
                  <a:lnTo>
                    <a:pt x="1599" y="2317"/>
                  </a:lnTo>
                  <a:lnTo>
                    <a:pt x="1625" y="2307"/>
                  </a:lnTo>
                  <a:lnTo>
                    <a:pt x="1652" y="2296"/>
                  </a:lnTo>
                  <a:lnTo>
                    <a:pt x="1681" y="2291"/>
                  </a:lnTo>
                  <a:lnTo>
                    <a:pt x="1707" y="2288"/>
                  </a:lnTo>
                  <a:lnTo>
                    <a:pt x="1728" y="2289"/>
                  </a:lnTo>
                  <a:lnTo>
                    <a:pt x="1746" y="2291"/>
                  </a:lnTo>
                  <a:lnTo>
                    <a:pt x="1756" y="2294"/>
                  </a:lnTo>
                  <a:lnTo>
                    <a:pt x="1760" y="2300"/>
                  </a:lnTo>
                  <a:lnTo>
                    <a:pt x="1752" y="2303"/>
                  </a:lnTo>
                  <a:lnTo>
                    <a:pt x="1736" y="2308"/>
                  </a:lnTo>
                  <a:lnTo>
                    <a:pt x="1734" y="2314"/>
                  </a:lnTo>
                  <a:lnTo>
                    <a:pt x="1746" y="2315"/>
                  </a:lnTo>
                  <a:lnTo>
                    <a:pt x="1769" y="2317"/>
                  </a:lnTo>
                  <a:lnTo>
                    <a:pt x="1783" y="2319"/>
                  </a:lnTo>
                  <a:lnTo>
                    <a:pt x="1795" y="2322"/>
                  </a:lnTo>
                  <a:lnTo>
                    <a:pt x="1807" y="2328"/>
                  </a:lnTo>
                  <a:lnTo>
                    <a:pt x="1818" y="2335"/>
                  </a:lnTo>
                  <a:lnTo>
                    <a:pt x="1828" y="2341"/>
                  </a:lnTo>
                  <a:lnTo>
                    <a:pt x="1840" y="2348"/>
                  </a:lnTo>
                  <a:lnTo>
                    <a:pt x="1852" y="2355"/>
                  </a:lnTo>
                  <a:lnTo>
                    <a:pt x="1865" y="2359"/>
                  </a:lnTo>
                  <a:lnTo>
                    <a:pt x="1883" y="2364"/>
                  </a:lnTo>
                  <a:lnTo>
                    <a:pt x="1906" y="2369"/>
                  </a:lnTo>
                  <a:lnTo>
                    <a:pt x="1936" y="2375"/>
                  </a:lnTo>
                  <a:lnTo>
                    <a:pt x="1965" y="2383"/>
                  </a:lnTo>
                  <a:lnTo>
                    <a:pt x="1996" y="2394"/>
                  </a:lnTo>
                  <a:lnTo>
                    <a:pt x="2024" y="2406"/>
                  </a:lnTo>
                  <a:lnTo>
                    <a:pt x="2047" y="2420"/>
                  </a:lnTo>
                  <a:lnTo>
                    <a:pt x="2063" y="2436"/>
                  </a:lnTo>
                  <a:lnTo>
                    <a:pt x="2077" y="2455"/>
                  </a:lnTo>
                  <a:lnTo>
                    <a:pt x="2094" y="2476"/>
                  </a:lnTo>
                  <a:lnTo>
                    <a:pt x="2114" y="2496"/>
                  </a:lnTo>
                  <a:lnTo>
                    <a:pt x="2137" y="2517"/>
                  </a:lnTo>
                  <a:lnTo>
                    <a:pt x="2159" y="2536"/>
                  </a:lnTo>
                  <a:lnTo>
                    <a:pt x="2180" y="2554"/>
                  </a:lnTo>
                  <a:lnTo>
                    <a:pt x="2202" y="2568"/>
                  </a:lnTo>
                  <a:lnTo>
                    <a:pt x="2221" y="2578"/>
                  </a:lnTo>
                  <a:lnTo>
                    <a:pt x="2239" y="2585"/>
                  </a:lnTo>
                  <a:lnTo>
                    <a:pt x="2255" y="2590"/>
                  </a:lnTo>
                  <a:lnTo>
                    <a:pt x="2268" y="2596"/>
                  </a:lnTo>
                  <a:lnTo>
                    <a:pt x="2280" y="2601"/>
                  </a:lnTo>
                  <a:lnTo>
                    <a:pt x="2290" y="2606"/>
                  </a:lnTo>
                  <a:lnTo>
                    <a:pt x="2300" y="2615"/>
                  </a:lnTo>
                  <a:lnTo>
                    <a:pt x="2309" y="2624"/>
                  </a:lnTo>
                  <a:lnTo>
                    <a:pt x="2317" y="2634"/>
                  </a:lnTo>
                  <a:lnTo>
                    <a:pt x="2325" y="2644"/>
                  </a:lnTo>
                  <a:lnTo>
                    <a:pt x="2337" y="2653"/>
                  </a:lnTo>
                  <a:lnTo>
                    <a:pt x="2347" y="2658"/>
                  </a:lnTo>
                  <a:lnTo>
                    <a:pt x="2358" y="2664"/>
                  </a:lnTo>
                  <a:lnTo>
                    <a:pt x="2368" y="2669"/>
                  </a:lnTo>
                  <a:lnTo>
                    <a:pt x="2380" y="2677"/>
                  </a:lnTo>
                  <a:lnTo>
                    <a:pt x="2390" y="2686"/>
                  </a:lnTo>
                  <a:lnTo>
                    <a:pt x="2398" y="2700"/>
                  </a:lnTo>
                  <a:lnTo>
                    <a:pt x="2405" y="2714"/>
                  </a:lnTo>
                  <a:lnTo>
                    <a:pt x="2415" y="2724"/>
                  </a:lnTo>
                  <a:lnTo>
                    <a:pt x="2423" y="2731"/>
                  </a:lnTo>
                  <a:lnTo>
                    <a:pt x="2433" y="2737"/>
                  </a:lnTo>
                  <a:lnTo>
                    <a:pt x="2443" y="2738"/>
                  </a:lnTo>
                  <a:lnTo>
                    <a:pt x="2452" y="2740"/>
                  </a:lnTo>
                  <a:lnTo>
                    <a:pt x="2462" y="2742"/>
                  </a:lnTo>
                  <a:lnTo>
                    <a:pt x="2472" y="2744"/>
                  </a:lnTo>
                  <a:lnTo>
                    <a:pt x="2484" y="2745"/>
                  </a:lnTo>
                  <a:lnTo>
                    <a:pt x="2495" y="2744"/>
                  </a:lnTo>
                  <a:lnTo>
                    <a:pt x="2507" y="2742"/>
                  </a:lnTo>
                  <a:lnTo>
                    <a:pt x="2521" y="2737"/>
                  </a:lnTo>
                  <a:lnTo>
                    <a:pt x="2531" y="2731"/>
                  </a:lnTo>
                  <a:lnTo>
                    <a:pt x="2540" y="2724"/>
                  </a:lnTo>
                  <a:lnTo>
                    <a:pt x="2546" y="2716"/>
                  </a:lnTo>
                  <a:lnTo>
                    <a:pt x="2548" y="2705"/>
                  </a:lnTo>
                  <a:lnTo>
                    <a:pt x="2548" y="2695"/>
                  </a:lnTo>
                  <a:lnTo>
                    <a:pt x="2544" y="2683"/>
                  </a:lnTo>
                  <a:lnTo>
                    <a:pt x="2540" y="2671"/>
                  </a:lnTo>
                  <a:lnTo>
                    <a:pt x="2535" y="2660"/>
                  </a:lnTo>
                  <a:lnTo>
                    <a:pt x="2525" y="2648"/>
                  </a:lnTo>
                  <a:lnTo>
                    <a:pt x="2513" y="2637"/>
                  </a:lnTo>
                  <a:lnTo>
                    <a:pt x="2499" y="2629"/>
                  </a:lnTo>
                  <a:lnTo>
                    <a:pt x="2484" y="2620"/>
                  </a:lnTo>
                  <a:lnTo>
                    <a:pt x="2466" y="2611"/>
                  </a:lnTo>
                  <a:lnTo>
                    <a:pt x="2446" y="2603"/>
                  </a:lnTo>
                  <a:lnTo>
                    <a:pt x="2429" y="2592"/>
                  </a:lnTo>
                  <a:lnTo>
                    <a:pt x="2413" y="2582"/>
                  </a:lnTo>
                  <a:lnTo>
                    <a:pt x="2399" y="2570"/>
                  </a:lnTo>
                  <a:lnTo>
                    <a:pt x="2388" y="2559"/>
                  </a:lnTo>
                  <a:lnTo>
                    <a:pt x="2378" y="2549"/>
                  </a:lnTo>
                  <a:lnTo>
                    <a:pt x="2372" y="2540"/>
                  </a:lnTo>
                  <a:lnTo>
                    <a:pt x="2362" y="2526"/>
                  </a:lnTo>
                  <a:lnTo>
                    <a:pt x="2351" y="2516"/>
                  </a:lnTo>
                  <a:lnTo>
                    <a:pt x="2335" y="2509"/>
                  </a:lnTo>
                  <a:lnTo>
                    <a:pt x="2317" y="2496"/>
                  </a:lnTo>
                  <a:lnTo>
                    <a:pt x="2309" y="2486"/>
                  </a:lnTo>
                  <a:lnTo>
                    <a:pt x="2302" y="2467"/>
                  </a:lnTo>
                  <a:lnTo>
                    <a:pt x="2294" y="2444"/>
                  </a:lnTo>
                  <a:lnTo>
                    <a:pt x="2288" y="2420"/>
                  </a:lnTo>
                  <a:lnTo>
                    <a:pt x="2282" y="2394"/>
                  </a:lnTo>
                  <a:lnTo>
                    <a:pt x="2274" y="2371"/>
                  </a:lnTo>
                  <a:lnTo>
                    <a:pt x="2264" y="2350"/>
                  </a:lnTo>
                  <a:lnTo>
                    <a:pt x="2255" y="2336"/>
                  </a:lnTo>
                  <a:lnTo>
                    <a:pt x="2241" y="2326"/>
                  </a:lnTo>
                  <a:lnTo>
                    <a:pt x="2221" y="2315"/>
                  </a:lnTo>
                  <a:lnTo>
                    <a:pt x="2202" y="2305"/>
                  </a:lnTo>
                  <a:lnTo>
                    <a:pt x="2180" y="2294"/>
                  </a:lnTo>
                  <a:lnTo>
                    <a:pt x="2161" y="2284"/>
                  </a:lnTo>
                  <a:lnTo>
                    <a:pt x="2141" y="2274"/>
                  </a:lnTo>
                  <a:lnTo>
                    <a:pt x="2127" y="2263"/>
                  </a:lnTo>
                  <a:lnTo>
                    <a:pt x="2116" y="2251"/>
                  </a:lnTo>
                  <a:lnTo>
                    <a:pt x="2106" y="2239"/>
                  </a:lnTo>
                  <a:lnTo>
                    <a:pt x="2090" y="2227"/>
                  </a:lnTo>
                  <a:lnTo>
                    <a:pt x="2073" y="2213"/>
                  </a:lnTo>
                  <a:lnTo>
                    <a:pt x="2055" y="2200"/>
                  </a:lnTo>
                  <a:lnTo>
                    <a:pt x="2037" y="2187"/>
                  </a:lnTo>
                  <a:lnTo>
                    <a:pt x="2022" y="2174"/>
                  </a:lnTo>
                  <a:lnTo>
                    <a:pt x="2010" y="2160"/>
                  </a:lnTo>
                  <a:lnTo>
                    <a:pt x="2004" y="2147"/>
                  </a:lnTo>
                  <a:lnTo>
                    <a:pt x="1998" y="2134"/>
                  </a:lnTo>
                  <a:lnTo>
                    <a:pt x="1992" y="2126"/>
                  </a:lnTo>
                  <a:lnTo>
                    <a:pt x="1987" y="2120"/>
                  </a:lnTo>
                  <a:lnTo>
                    <a:pt x="1979" y="2115"/>
                  </a:lnTo>
                  <a:lnTo>
                    <a:pt x="1969" y="2112"/>
                  </a:lnTo>
                  <a:lnTo>
                    <a:pt x="1961" y="2106"/>
                  </a:lnTo>
                  <a:lnTo>
                    <a:pt x="1953" y="2100"/>
                  </a:lnTo>
                  <a:lnTo>
                    <a:pt x="1946" y="2089"/>
                  </a:lnTo>
                  <a:lnTo>
                    <a:pt x="1938" y="2075"/>
                  </a:lnTo>
                  <a:lnTo>
                    <a:pt x="1928" y="2059"/>
                  </a:lnTo>
                  <a:lnTo>
                    <a:pt x="1918" y="2042"/>
                  </a:lnTo>
                  <a:lnTo>
                    <a:pt x="1908" y="2025"/>
                  </a:lnTo>
                  <a:lnTo>
                    <a:pt x="1897" y="2007"/>
                  </a:lnTo>
                  <a:lnTo>
                    <a:pt x="1885" y="1990"/>
                  </a:lnTo>
                  <a:lnTo>
                    <a:pt x="1873" y="1976"/>
                  </a:lnTo>
                  <a:lnTo>
                    <a:pt x="1859" y="1965"/>
                  </a:lnTo>
                  <a:lnTo>
                    <a:pt x="1846" y="1955"/>
                  </a:lnTo>
                  <a:lnTo>
                    <a:pt x="1834" y="1945"/>
                  </a:lnTo>
                  <a:lnTo>
                    <a:pt x="1822" y="1934"/>
                  </a:lnTo>
                  <a:lnTo>
                    <a:pt x="1810" y="1922"/>
                  </a:lnTo>
                  <a:lnTo>
                    <a:pt x="1799" y="1913"/>
                  </a:lnTo>
                  <a:lnTo>
                    <a:pt x="1789" y="1905"/>
                  </a:lnTo>
                  <a:lnTo>
                    <a:pt x="1779" y="1898"/>
                  </a:lnTo>
                  <a:lnTo>
                    <a:pt x="1769" y="1894"/>
                  </a:lnTo>
                  <a:lnTo>
                    <a:pt x="1758" y="1891"/>
                  </a:lnTo>
                  <a:lnTo>
                    <a:pt x="1746" y="1885"/>
                  </a:lnTo>
                  <a:lnTo>
                    <a:pt x="1734" y="1877"/>
                  </a:lnTo>
                  <a:lnTo>
                    <a:pt x="1722" y="1868"/>
                  </a:lnTo>
                  <a:lnTo>
                    <a:pt x="1711" y="1858"/>
                  </a:lnTo>
                  <a:lnTo>
                    <a:pt x="1703" y="1847"/>
                  </a:lnTo>
                  <a:lnTo>
                    <a:pt x="1695" y="1838"/>
                  </a:lnTo>
                  <a:lnTo>
                    <a:pt x="1689" y="1828"/>
                  </a:lnTo>
                  <a:lnTo>
                    <a:pt x="1677" y="1809"/>
                  </a:lnTo>
                  <a:lnTo>
                    <a:pt x="1660" y="1790"/>
                  </a:lnTo>
                  <a:lnTo>
                    <a:pt x="1646" y="1776"/>
                  </a:lnTo>
                  <a:lnTo>
                    <a:pt x="1640" y="1770"/>
                  </a:lnTo>
                  <a:lnTo>
                    <a:pt x="1638" y="1762"/>
                  </a:lnTo>
                  <a:lnTo>
                    <a:pt x="1634" y="1743"/>
                  </a:lnTo>
                  <a:lnTo>
                    <a:pt x="1630" y="1718"/>
                  </a:lnTo>
                  <a:lnTo>
                    <a:pt x="1634" y="1699"/>
                  </a:lnTo>
                  <a:lnTo>
                    <a:pt x="1634" y="1687"/>
                  </a:lnTo>
                  <a:lnTo>
                    <a:pt x="1623" y="1675"/>
                  </a:lnTo>
                  <a:lnTo>
                    <a:pt x="1605" y="1663"/>
                  </a:lnTo>
                  <a:lnTo>
                    <a:pt x="1593" y="1647"/>
                  </a:lnTo>
                  <a:lnTo>
                    <a:pt x="1587" y="1623"/>
                  </a:lnTo>
                  <a:lnTo>
                    <a:pt x="1585" y="1589"/>
                  </a:lnTo>
                  <a:lnTo>
                    <a:pt x="1580" y="1556"/>
                  </a:lnTo>
                  <a:lnTo>
                    <a:pt x="1566" y="1530"/>
                  </a:lnTo>
                  <a:lnTo>
                    <a:pt x="1546" y="1513"/>
                  </a:lnTo>
                  <a:lnTo>
                    <a:pt x="1531" y="1495"/>
                  </a:lnTo>
                  <a:lnTo>
                    <a:pt x="1519" y="1483"/>
                  </a:lnTo>
                  <a:lnTo>
                    <a:pt x="1515" y="1478"/>
                  </a:lnTo>
                  <a:lnTo>
                    <a:pt x="1511" y="1471"/>
                  </a:lnTo>
                  <a:lnTo>
                    <a:pt x="1503" y="1454"/>
                  </a:lnTo>
                  <a:lnTo>
                    <a:pt x="1488" y="1431"/>
                  </a:lnTo>
                  <a:lnTo>
                    <a:pt x="1466" y="1407"/>
                  </a:lnTo>
                  <a:lnTo>
                    <a:pt x="1454" y="1398"/>
                  </a:lnTo>
                  <a:lnTo>
                    <a:pt x="1445" y="1389"/>
                  </a:lnTo>
                  <a:lnTo>
                    <a:pt x="1435" y="1384"/>
                  </a:lnTo>
                  <a:lnTo>
                    <a:pt x="1427" y="1377"/>
                  </a:lnTo>
                  <a:lnTo>
                    <a:pt x="1417" y="1374"/>
                  </a:lnTo>
                  <a:lnTo>
                    <a:pt x="1411" y="1368"/>
                  </a:lnTo>
                  <a:lnTo>
                    <a:pt x="1403" y="1365"/>
                  </a:lnTo>
                  <a:lnTo>
                    <a:pt x="1398" y="1360"/>
                  </a:lnTo>
                  <a:lnTo>
                    <a:pt x="1384" y="1347"/>
                  </a:lnTo>
                  <a:lnTo>
                    <a:pt x="1368" y="1334"/>
                  </a:lnTo>
                  <a:lnTo>
                    <a:pt x="1358" y="1318"/>
                  </a:lnTo>
                  <a:lnTo>
                    <a:pt x="1364" y="1304"/>
                  </a:lnTo>
                  <a:lnTo>
                    <a:pt x="1374" y="1288"/>
                  </a:lnTo>
                  <a:lnTo>
                    <a:pt x="1376" y="1269"/>
                  </a:lnTo>
                  <a:lnTo>
                    <a:pt x="1372" y="1250"/>
                  </a:lnTo>
                  <a:lnTo>
                    <a:pt x="1364" y="1233"/>
                  </a:lnTo>
                  <a:lnTo>
                    <a:pt x="1360" y="1196"/>
                  </a:lnTo>
                  <a:lnTo>
                    <a:pt x="1360" y="1139"/>
                  </a:lnTo>
                  <a:lnTo>
                    <a:pt x="1362" y="1085"/>
                  </a:lnTo>
                  <a:lnTo>
                    <a:pt x="1364" y="1062"/>
                  </a:lnTo>
                  <a:lnTo>
                    <a:pt x="1392" y="1018"/>
                  </a:lnTo>
                  <a:lnTo>
                    <a:pt x="1488" y="1024"/>
                  </a:lnTo>
                  <a:lnTo>
                    <a:pt x="1488" y="1029"/>
                  </a:lnTo>
                  <a:lnTo>
                    <a:pt x="1490" y="1041"/>
                  </a:lnTo>
                  <a:lnTo>
                    <a:pt x="1499" y="1058"/>
                  </a:lnTo>
                  <a:lnTo>
                    <a:pt x="1521" y="1079"/>
                  </a:lnTo>
                  <a:lnTo>
                    <a:pt x="1533" y="1090"/>
                  </a:lnTo>
                  <a:lnTo>
                    <a:pt x="1544" y="1100"/>
                  </a:lnTo>
                  <a:lnTo>
                    <a:pt x="1552" y="1109"/>
                  </a:lnTo>
                  <a:lnTo>
                    <a:pt x="1560" y="1118"/>
                  </a:lnTo>
                  <a:lnTo>
                    <a:pt x="1568" y="1126"/>
                  </a:lnTo>
                  <a:lnTo>
                    <a:pt x="1574" y="1133"/>
                  </a:lnTo>
                  <a:lnTo>
                    <a:pt x="1578" y="1142"/>
                  </a:lnTo>
                  <a:lnTo>
                    <a:pt x="1582" y="1151"/>
                  </a:lnTo>
                  <a:lnTo>
                    <a:pt x="1587" y="1159"/>
                  </a:lnTo>
                  <a:lnTo>
                    <a:pt x="1595" y="1166"/>
                  </a:lnTo>
                  <a:lnTo>
                    <a:pt x="1605" y="1173"/>
                  </a:lnTo>
                  <a:lnTo>
                    <a:pt x="1615" y="1179"/>
                  </a:lnTo>
                  <a:lnTo>
                    <a:pt x="1627" y="1184"/>
                  </a:lnTo>
                  <a:lnTo>
                    <a:pt x="1640" y="1187"/>
                  </a:lnTo>
                  <a:lnTo>
                    <a:pt x="1654" y="1189"/>
                  </a:lnTo>
                  <a:lnTo>
                    <a:pt x="1668" y="1189"/>
                  </a:lnTo>
                  <a:lnTo>
                    <a:pt x="1681" y="1187"/>
                  </a:lnTo>
                  <a:lnTo>
                    <a:pt x="1693" y="1184"/>
                  </a:lnTo>
                  <a:lnTo>
                    <a:pt x="1705" y="1179"/>
                  </a:lnTo>
                  <a:lnTo>
                    <a:pt x="1715" y="1172"/>
                  </a:lnTo>
                  <a:lnTo>
                    <a:pt x="1722" y="1165"/>
                  </a:lnTo>
                  <a:lnTo>
                    <a:pt x="1728" y="1156"/>
                  </a:lnTo>
                  <a:lnTo>
                    <a:pt x="1734" y="1146"/>
                  </a:lnTo>
                  <a:lnTo>
                    <a:pt x="1736" y="1137"/>
                  </a:lnTo>
                  <a:lnTo>
                    <a:pt x="1740" y="1126"/>
                  </a:lnTo>
                  <a:lnTo>
                    <a:pt x="1746" y="1112"/>
                  </a:lnTo>
                  <a:lnTo>
                    <a:pt x="1756" y="1095"/>
                  </a:lnTo>
                  <a:lnTo>
                    <a:pt x="1765" y="1079"/>
                  </a:lnTo>
                  <a:lnTo>
                    <a:pt x="1775" y="1062"/>
                  </a:lnTo>
                  <a:lnTo>
                    <a:pt x="1785" y="1048"/>
                  </a:lnTo>
                  <a:lnTo>
                    <a:pt x="1793" y="1036"/>
                  </a:lnTo>
                  <a:lnTo>
                    <a:pt x="1801" y="1027"/>
                  </a:lnTo>
                  <a:lnTo>
                    <a:pt x="1807" y="1022"/>
                  </a:lnTo>
                  <a:lnTo>
                    <a:pt x="1814" y="1018"/>
                  </a:lnTo>
                  <a:lnTo>
                    <a:pt x="1822" y="1017"/>
                  </a:lnTo>
                  <a:lnTo>
                    <a:pt x="1832" y="1015"/>
                  </a:lnTo>
                  <a:lnTo>
                    <a:pt x="1842" y="1015"/>
                  </a:lnTo>
                  <a:lnTo>
                    <a:pt x="1852" y="1017"/>
                  </a:lnTo>
                  <a:lnTo>
                    <a:pt x="1863" y="1018"/>
                  </a:lnTo>
                  <a:lnTo>
                    <a:pt x="1875" y="1024"/>
                  </a:lnTo>
                  <a:lnTo>
                    <a:pt x="1889" y="1029"/>
                  </a:lnTo>
                  <a:lnTo>
                    <a:pt x="1904" y="1034"/>
                  </a:lnTo>
                  <a:lnTo>
                    <a:pt x="1924" y="1038"/>
                  </a:lnTo>
                  <a:lnTo>
                    <a:pt x="1944" y="1039"/>
                  </a:lnTo>
                  <a:lnTo>
                    <a:pt x="1963" y="1038"/>
                  </a:lnTo>
                  <a:lnTo>
                    <a:pt x="1983" y="1036"/>
                  </a:lnTo>
                  <a:lnTo>
                    <a:pt x="2002" y="1029"/>
                  </a:lnTo>
                  <a:lnTo>
                    <a:pt x="2020" y="1018"/>
                  </a:lnTo>
                  <a:lnTo>
                    <a:pt x="2036" y="1010"/>
                  </a:lnTo>
                  <a:lnTo>
                    <a:pt x="2053" y="1008"/>
                  </a:lnTo>
                  <a:lnTo>
                    <a:pt x="2069" y="1013"/>
                  </a:lnTo>
                  <a:lnTo>
                    <a:pt x="2082" y="1020"/>
                  </a:lnTo>
                  <a:lnTo>
                    <a:pt x="2096" y="1031"/>
                  </a:lnTo>
                  <a:lnTo>
                    <a:pt x="2108" y="1041"/>
                  </a:lnTo>
                  <a:lnTo>
                    <a:pt x="2118" y="1050"/>
                  </a:lnTo>
                  <a:lnTo>
                    <a:pt x="2126" y="1057"/>
                  </a:lnTo>
                  <a:lnTo>
                    <a:pt x="2133" y="1062"/>
                  </a:lnTo>
                  <a:lnTo>
                    <a:pt x="2145" y="1067"/>
                  </a:lnTo>
                  <a:lnTo>
                    <a:pt x="2161" y="1071"/>
                  </a:lnTo>
                  <a:lnTo>
                    <a:pt x="2178" y="1072"/>
                  </a:lnTo>
                  <a:lnTo>
                    <a:pt x="2196" y="1074"/>
                  </a:lnTo>
                  <a:lnTo>
                    <a:pt x="2216" y="1072"/>
                  </a:lnTo>
                  <a:lnTo>
                    <a:pt x="2235" y="1069"/>
                  </a:lnTo>
                  <a:lnTo>
                    <a:pt x="2255" y="1062"/>
                  </a:lnTo>
                  <a:lnTo>
                    <a:pt x="2257" y="1064"/>
                  </a:lnTo>
                  <a:lnTo>
                    <a:pt x="2263" y="1065"/>
                  </a:lnTo>
                  <a:lnTo>
                    <a:pt x="2270" y="1069"/>
                  </a:lnTo>
                  <a:lnTo>
                    <a:pt x="2282" y="1071"/>
                  </a:lnTo>
                  <a:lnTo>
                    <a:pt x="2296" y="1074"/>
                  </a:lnTo>
                  <a:lnTo>
                    <a:pt x="2308" y="1076"/>
                  </a:lnTo>
                  <a:lnTo>
                    <a:pt x="2321" y="1074"/>
                  </a:lnTo>
                  <a:lnTo>
                    <a:pt x="2335" y="1071"/>
                  </a:lnTo>
                  <a:lnTo>
                    <a:pt x="2339" y="1072"/>
                  </a:lnTo>
                  <a:lnTo>
                    <a:pt x="2347" y="1078"/>
                  </a:lnTo>
                  <a:lnTo>
                    <a:pt x="2362" y="1085"/>
                  </a:lnTo>
                  <a:lnTo>
                    <a:pt x="2380" y="1093"/>
                  </a:lnTo>
                  <a:lnTo>
                    <a:pt x="2399" y="1099"/>
                  </a:lnTo>
                  <a:lnTo>
                    <a:pt x="2423" y="1100"/>
                  </a:lnTo>
                  <a:lnTo>
                    <a:pt x="2445" y="1099"/>
                  </a:lnTo>
                  <a:lnTo>
                    <a:pt x="2468" y="1090"/>
                  </a:lnTo>
                  <a:lnTo>
                    <a:pt x="2470" y="1090"/>
                  </a:lnTo>
                  <a:lnTo>
                    <a:pt x="2474" y="1088"/>
                  </a:lnTo>
                  <a:lnTo>
                    <a:pt x="2482" y="1086"/>
                  </a:lnTo>
                  <a:lnTo>
                    <a:pt x="2490" y="1086"/>
                  </a:lnTo>
                  <a:lnTo>
                    <a:pt x="2499" y="1088"/>
                  </a:lnTo>
                  <a:lnTo>
                    <a:pt x="2509" y="1092"/>
                  </a:lnTo>
                  <a:lnTo>
                    <a:pt x="2519" y="1099"/>
                  </a:lnTo>
                  <a:lnTo>
                    <a:pt x="2527" y="1109"/>
                  </a:lnTo>
                  <a:lnTo>
                    <a:pt x="2538" y="1119"/>
                  </a:lnTo>
                  <a:lnTo>
                    <a:pt x="2556" y="1128"/>
                  </a:lnTo>
                  <a:lnTo>
                    <a:pt x="2576" y="1133"/>
                  </a:lnTo>
                  <a:lnTo>
                    <a:pt x="2599" y="1135"/>
                  </a:lnTo>
                  <a:lnTo>
                    <a:pt x="2623" y="1132"/>
                  </a:lnTo>
                  <a:lnTo>
                    <a:pt x="2646" y="1123"/>
                  </a:lnTo>
                  <a:lnTo>
                    <a:pt x="2666" y="1109"/>
                  </a:lnTo>
                  <a:lnTo>
                    <a:pt x="2681" y="1090"/>
                  </a:lnTo>
                  <a:lnTo>
                    <a:pt x="2685" y="1085"/>
                  </a:lnTo>
                  <a:lnTo>
                    <a:pt x="2697" y="1078"/>
                  </a:lnTo>
                  <a:lnTo>
                    <a:pt x="2709" y="1079"/>
                  </a:lnTo>
                  <a:lnTo>
                    <a:pt x="2722" y="1099"/>
                  </a:lnTo>
                  <a:lnTo>
                    <a:pt x="2732" y="1112"/>
                  </a:lnTo>
                  <a:lnTo>
                    <a:pt x="2746" y="1119"/>
                  </a:lnTo>
                  <a:lnTo>
                    <a:pt x="2763" y="1121"/>
                  </a:lnTo>
                  <a:lnTo>
                    <a:pt x="2783" y="1119"/>
                  </a:lnTo>
                  <a:lnTo>
                    <a:pt x="2801" y="1116"/>
                  </a:lnTo>
                  <a:lnTo>
                    <a:pt x="2816" y="1111"/>
                  </a:lnTo>
                  <a:lnTo>
                    <a:pt x="2826" y="1104"/>
                  </a:lnTo>
                  <a:lnTo>
                    <a:pt x="2830" y="1099"/>
                  </a:lnTo>
                  <a:lnTo>
                    <a:pt x="2836" y="1092"/>
                  </a:lnTo>
                  <a:lnTo>
                    <a:pt x="2852" y="1088"/>
                  </a:lnTo>
                  <a:lnTo>
                    <a:pt x="2867" y="1090"/>
                  </a:lnTo>
                  <a:lnTo>
                    <a:pt x="2873" y="1090"/>
                  </a:lnTo>
                  <a:lnTo>
                    <a:pt x="2936" y="1099"/>
                  </a:lnTo>
                  <a:close/>
                </a:path>
              </a:pathLst>
            </a:custGeom>
            <a:solidFill>
              <a:srgbClr val="6B7BF1">
                <a:alpha val="89803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43" name="Group 5"/>
            <p:cNvGrpSpPr>
              <a:grpSpLocks/>
            </p:cNvGrpSpPr>
            <p:nvPr/>
          </p:nvGrpSpPr>
          <p:grpSpPr bwMode="auto">
            <a:xfrm>
              <a:off x="3061" y="2433"/>
              <a:ext cx="2586" cy="1865"/>
              <a:chOff x="3061" y="2433"/>
              <a:chExt cx="2586" cy="1865"/>
            </a:xfrm>
          </p:grpSpPr>
          <p:sp>
            <p:nvSpPr>
              <p:cNvPr id="147" name="Freeform 6"/>
              <p:cNvSpPr>
                <a:spLocks/>
              </p:cNvSpPr>
              <p:nvPr/>
            </p:nvSpPr>
            <p:spPr bwMode="auto">
              <a:xfrm>
                <a:off x="4351" y="4071"/>
                <a:ext cx="4" cy="6"/>
              </a:xfrm>
              <a:custGeom>
                <a:avLst/>
                <a:gdLst>
                  <a:gd name="T0" fmla="*/ 0 w 6"/>
                  <a:gd name="T1" fmla="*/ 0 h 11"/>
                  <a:gd name="T2" fmla="*/ 1 w 6"/>
                  <a:gd name="T3" fmla="*/ 1 h 11"/>
                  <a:gd name="T4" fmla="*/ 1 w 6"/>
                  <a:gd name="T5" fmla="*/ 1 h 11"/>
                  <a:gd name="T6" fmla="*/ 1 w 6"/>
                  <a:gd name="T7" fmla="*/ 1 h 11"/>
                  <a:gd name="T8" fmla="*/ 1 w 6"/>
                  <a:gd name="T9" fmla="*/ 1 h 11"/>
                  <a:gd name="T10" fmla="*/ 1 w 6"/>
                  <a:gd name="T11" fmla="*/ 1 h 11"/>
                  <a:gd name="T12" fmla="*/ 1 w 6"/>
                  <a:gd name="T13" fmla="*/ 1 h 11"/>
                  <a:gd name="T14" fmla="*/ 1 w 6"/>
                  <a:gd name="T15" fmla="*/ 1 h 11"/>
                  <a:gd name="T16" fmla="*/ 0 w 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6" y="11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>
                <a:off x="3061" y="2888"/>
                <a:ext cx="272" cy="329"/>
              </a:xfrm>
              <a:custGeom>
                <a:avLst/>
                <a:gdLst>
                  <a:gd name="T0" fmla="*/ 1 w 391"/>
                  <a:gd name="T1" fmla="*/ 1 h 548"/>
                  <a:gd name="T2" fmla="*/ 1 w 391"/>
                  <a:gd name="T3" fmla="*/ 1 h 548"/>
                  <a:gd name="T4" fmla="*/ 1 w 391"/>
                  <a:gd name="T5" fmla="*/ 1 h 548"/>
                  <a:gd name="T6" fmla="*/ 1 w 391"/>
                  <a:gd name="T7" fmla="*/ 1 h 548"/>
                  <a:gd name="T8" fmla="*/ 1 w 391"/>
                  <a:gd name="T9" fmla="*/ 1 h 548"/>
                  <a:gd name="T10" fmla="*/ 1 w 391"/>
                  <a:gd name="T11" fmla="*/ 1 h 548"/>
                  <a:gd name="T12" fmla="*/ 1 w 391"/>
                  <a:gd name="T13" fmla="*/ 1 h 548"/>
                  <a:gd name="T14" fmla="*/ 1 w 391"/>
                  <a:gd name="T15" fmla="*/ 1 h 548"/>
                  <a:gd name="T16" fmla="*/ 1 w 391"/>
                  <a:gd name="T17" fmla="*/ 1 h 548"/>
                  <a:gd name="T18" fmla="*/ 1 w 391"/>
                  <a:gd name="T19" fmla="*/ 1 h 548"/>
                  <a:gd name="T20" fmla="*/ 1 w 391"/>
                  <a:gd name="T21" fmla="*/ 1 h 548"/>
                  <a:gd name="T22" fmla="*/ 1 w 391"/>
                  <a:gd name="T23" fmla="*/ 1 h 548"/>
                  <a:gd name="T24" fmla="*/ 1 w 391"/>
                  <a:gd name="T25" fmla="*/ 1 h 548"/>
                  <a:gd name="T26" fmla="*/ 1 w 391"/>
                  <a:gd name="T27" fmla="*/ 1 h 548"/>
                  <a:gd name="T28" fmla="*/ 1 w 391"/>
                  <a:gd name="T29" fmla="*/ 1 h 548"/>
                  <a:gd name="T30" fmla="*/ 1 w 391"/>
                  <a:gd name="T31" fmla="*/ 0 h 548"/>
                  <a:gd name="T32" fmla="*/ 1 w 391"/>
                  <a:gd name="T33" fmla="*/ 1 h 548"/>
                  <a:gd name="T34" fmla="*/ 1 w 391"/>
                  <a:gd name="T35" fmla="*/ 1 h 548"/>
                  <a:gd name="T36" fmla="*/ 1 w 391"/>
                  <a:gd name="T37" fmla="*/ 1 h 548"/>
                  <a:gd name="T38" fmla="*/ 1 w 391"/>
                  <a:gd name="T39" fmla="*/ 1 h 548"/>
                  <a:gd name="T40" fmla="*/ 1 w 391"/>
                  <a:gd name="T41" fmla="*/ 1 h 548"/>
                  <a:gd name="T42" fmla="*/ 1 w 391"/>
                  <a:gd name="T43" fmla="*/ 1 h 548"/>
                  <a:gd name="T44" fmla="*/ 1 w 391"/>
                  <a:gd name="T45" fmla="*/ 1 h 548"/>
                  <a:gd name="T46" fmla="*/ 1 w 391"/>
                  <a:gd name="T47" fmla="*/ 1 h 548"/>
                  <a:gd name="T48" fmla="*/ 1 w 391"/>
                  <a:gd name="T49" fmla="*/ 1 h 548"/>
                  <a:gd name="T50" fmla="*/ 1 w 391"/>
                  <a:gd name="T51" fmla="*/ 1 h 548"/>
                  <a:gd name="T52" fmla="*/ 1 w 391"/>
                  <a:gd name="T53" fmla="*/ 1 h 548"/>
                  <a:gd name="T54" fmla="*/ 1 w 391"/>
                  <a:gd name="T55" fmla="*/ 1 h 548"/>
                  <a:gd name="T56" fmla="*/ 1 w 391"/>
                  <a:gd name="T57" fmla="*/ 1 h 548"/>
                  <a:gd name="T58" fmla="*/ 1 w 391"/>
                  <a:gd name="T59" fmla="*/ 1 h 548"/>
                  <a:gd name="T60" fmla="*/ 1 w 391"/>
                  <a:gd name="T61" fmla="*/ 1 h 548"/>
                  <a:gd name="T62" fmla="*/ 1 w 391"/>
                  <a:gd name="T63" fmla="*/ 1 h 548"/>
                  <a:gd name="T64" fmla="*/ 1 w 391"/>
                  <a:gd name="T65" fmla="*/ 1 h 548"/>
                  <a:gd name="T66" fmla="*/ 1 w 391"/>
                  <a:gd name="T67" fmla="*/ 1 h 548"/>
                  <a:gd name="T68" fmla="*/ 1 w 391"/>
                  <a:gd name="T69" fmla="*/ 1 h 548"/>
                  <a:gd name="T70" fmla="*/ 1 w 391"/>
                  <a:gd name="T71" fmla="*/ 1 h 548"/>
                  <a:gd name="T72" fmla="*/ 1 w 391"/>
                  <a:gd name="T73" fmla="*/ 1 h 548"/>
                  <a:gd name="T74" fmla="*/ 1 w 391"/>
                  <a:gd name="T75" fmla="*/ 1 h 548"/>
                  <a:gd name="T76" fmla="*/ 1 w 391"/>
                  <a:gd name="T77" fmla="*/ 1 h 548"/>
                  <a:gd name="T78" fmla="*/ 1 w 391"/>
                  <a:gd name="T79" fmla="*/ 1 h 548"/>
                  <a:gd name="T80" fmla="*/ 1 w 391"/>
                  <a:gd name="T81" fmla="*/ 1 h 548"/>
                  <a:gd name="T82" fmla="*/ 1 w 391"/>
                  <a:gd name="T83" fmla="*/ 1 h 548"/>
                  <a:gd name="T84" fmla="*/ 1 w 391"/>
                  <a:gd name="T85" fmla="*/ 1 h 548"/>
                  <a:gd name="T86" fmla="*/ 1 w 391"/>
                  <a:gd name="T87" fmla="*/ 1 h 548"/>
                  <a:gd name="T88" fmla="*/ 1 w 391"/>
                  <a:gd name="T89" fmla="*/ 1 h 548"/>
                  <a:gd name="T90" fmla="*/ 1 w 391"/>
                  <a:gd name="T91" fmla="*/ 1 h 548"/>
                  <a:gd name="T92" fmla="*/ 1 w 391"/>
                  <a:gd name="T93" fmla="*/ 1 h 548"/>
                  <a:gd name="T94" fmla="*/ 1 w 391"/>
                  <a:gd name="T95" fmla="*/ 1 h 548"/>
                  <a:gd name="T96" fmla="*/ 1 w 391"/>
                  <a:gd name="T97" fmla="*/ 1 h 548"/>
                  <a:gd name="T98" fmla="*/ 1 w 391"/>
                  <a:gd name="T99" fmla="*/ 1 h 5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1"/>
                  <a:gd name="T151" fmla="*/ 0 h 548"/>
                  <a:gd name="T152" fmla="*/ 391 w 391"/>
                  <a:gd name="T153" fmla="*/ 548 h 5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1" h="548">
                    <a:moveTo>
                      <a:pt x="376" y="351"/>
                    </a:moveTo>
                    <a:lnTo>
                      <a:pt x="362" y="346"/>
                    </a:lnTo>
                    <a:lnTo>
                      <a:pt x="356" y="350"/>
                    </a:lnTo>
                    <a:lnTo>
                      <a:pt x="350" y="358"/>
                    </a:lnTo>
                    <a:lnTo>
                      <a:pt x="339" y="360"/>
                    </a:lnTo>
                    <a:lnTo>
                      <a:pt x="331" y="357"/>
                    </a:lnTo>
                    <a:lnTo>
                      <a:pt x="323" y="351"/>
                    </a:lnTo>
                    <a:lnTo>
                      <a:pt x="315" y="344"/>
                    </a:lnTo>
                    <a:lnTo>
                      <a:pt x="307" y="334"/>
                    </a:lnTo>
                    <a:lnTo>
                      <a:pt x="299" y="322"/>
                    </a:lnTo>
                    <a:lnTo>
                      <a:pt x="294" y="308"/>
                    </a:lnTo>
                    <a:lnTo>
                      <a:pt x="286" y="290"/>
                    </a:lnTo>
                    <a:lnTo>
                      <a:pt x="280" y="270"/>
                    </a:lnTo>
                    <a:lnTo>
                      <a:pt x="268" y="237"/>
                    </a:lnTo>
                    <a:lnTo>
                      <a:pt x="254" y="219"/>
                    </a:lnTo>
                    <a:lnTo>
                      <a:pt x="239" y="209"/>
                    </a:lnTo>
                    <a:lnTo>
                      <a:pt x="227" y="200"/>
                    </a:lnTo>
                    <a:lnTo>
                      <a:pt x="221" y="193"/>
                    </a:lnTo>
                    <a:lnTo>
                      <a:pt x="213" y="183"/>
                    </a:lnTo>
                    <a:lnTo>
                      <a:pt x="204" y="170"/>
                    </a:lnTo>
                    <a:lnTo>
                      <a:pt x="196" y="158"/>
                    </a:lnTo>
                    <a:lnTo>
                      <a:pt x="186" y="144"/>
                    </a:lnTo>
                    <a:lnTo>
                      <a:pt x="176" y="129"/>
                    </a:lnTo>
                    <a:lnTo>
                      <a:pt x="168" y="113"/>
                    </a:lnTo>
                    <a:lnTo>
                      <a:pt x="162" y="99"/>
                    </a:lnTo>
                    <a:lnTo>
                      <a:pt x="157" y="78"/>
                    </a:lnTo>
                    <a:lnTo>
                      <a:pt x="153" y="54"/>
                    </a:lnTo>
                    <a:lnTo>
                      <a:pt x="153" y="28"/>
                    </a:lnTo>
                    <a:lnTo>
                      <a:pt x="153" y="3"/>
                    </a:lnTo>
                    <a:lnTo>
                      <a:pt x="141" y="2"/>
                    </a:lnTo>
                    <a:lnTo>
                      <a:pt x="131" y="0"/>
                    </a:lnTo>
                    <a:lnTo>
                      <a:pt x="121" y="0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0" y="2"/>
                    </a:lnTo>
                    <a:lnTo>
                      <a:pt x="80" y="3"/>
                    </a:lnTo>
                    <a:lnTo>
                      <a:pt x="70" y="3"/>
                    </a:lnTo>
                    <a:lnTo>
                      <a:pt x="57" y="3"/>
                    </a:lnTo>
                    <a:lnTo>
                      <a:pt x="43" y="3"/>
                    </a:lnTo>
                    <a:lnTo>
                      <a:pt x="31" y="3"/>
                    </a:lnTo>
                    <a:lnTo>
                      <a:pt x="22" y="3"/>
                    </a:lnTo>
                    <a:lnTo>
                      <a:pt x="12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15"/>
                    </a:lnTo>
                    <a:lnTo>
                      <a:pt x="10" y="42"/>
                    </a:lnTo>
                    <a:lnTo>
                      <a:pt x="16" y="73"/>
                    </a:lnTo>
                    <a:lnTo>
                      <a:pt x="22" y="99"/>
                    </a:lnTo>
                    <a:lnTo>
                      <a:pt x="27" y="115"/>
                    </a:lnTo>
                    <a:lnTo>
                      <a:pt x="37" y="130"/>
                    </a:lnTo>
                    <a:lnTo>
                      <a:pt x="43" y="146"/>
                    </a:lnTo>
                    <a:lnTo>
                      <a:pt x="43" y="160"/>
                    </a:lnTo>
                    <a:lnTo>
                      <a:pt x="39" y="183"/>
                    </a:lnTo>
                    <a:lnTo>
                      <a:pt x="37" y="217"/>
                    </a:lnTo>
                    <a:lnTo>
                      <a:pt x="41" y="256"/>
                    </a:lnTo>
                    <a:lnTo>
                      <a:pt x="49" y="289"/>
                    </a:lnTo>
                    <a:lnTo>
                      <a:pt x="55" y="303"/>
                    </a:lnTo>
                    <a:lnTo>
                      <a:pt x="63" y="318"/>
                    </a:lnTo>
                    <a:lnTo>
                      <a:pt x="72" y="332"/>
                    </a:lnTo>
                    <a:lnTo>
                      <a:pt x="80" y="346"/>
                    </a:lnTo>
                    <a:lnTo>
                      <a:pt x="90" y="360"/>
                    </a:lnTo>
                    <a:lnTo>
                      <a:pt x="98" y="372"/>
                    </a:lnTo>
                    <a:lnTo>
                      <a:pt x="106" y="381"/>
                    </a:lnTo>
                    <a:lnTo>
                      <a:pt x="113" y="388"/>
                    </a:lnTo>
                    <a:lnTo>
                      <a:pt x="125" y="397"/>
                    </a:lnTo>
                    <a:lnTo>
                      <a:pt x="141" y="407"/>
                    </a:lnTo>
                    <a:lnTo>
                      <a:pt x="155" y="426"/>
                    </a:lnTo>
                    <a:lnTo>
                      <a:pt x="166" y="459"/>
                    </a:lnTo>
                    <a:lnTo>
                      <a:pt x="172" y="479"/>
                    </a:lnTo>
                    <a:lnTo>
                      <a:pt x="180" y="496"/>
                    </a:lnTo>
                    <a:lnTo>
                      <a:pt x="186" y="510"/>
                    </a:lnTo>
                    <a:lnTo>
                      <a:pt x="194" y="522"/>
                    </a:lnTo>
                    <a:lnTo>
                      <a:pt x="202" y="532"/>
                    </a:lnTo>
                    <a:lnTo>
                      <a:pt x="209" y="539"/>
                    </a:lnTo>
                    <a:lnTo>
                      <a:pt x="217" y="545"/>
                    </a:lnTo>
                    <a:lnTo>
                      <a:pt x="225" y="548"/>
                    </a:lnTo>
                    <a:lnTo>
                      <a:pt x="237" y="545"/>
                    </a:lnTo>
                    <a:lnTo>
                      <a:pt x="241" y="538"/>
                    </a:lnTo>
                    <a:lnTo>
                      <a:pt x="249" y="532"/>
                    </a:lnTo>
                    <a:lnTo>
                      <a:pt x="262" y="538"/>
                    </a:lnTo>
                    <a:lnTo>
                      <a:pt x="278" y="538"/>
                    </a:lnTo>
                    <a:lnTo>
                      <a:pt x="286" y="515"/>
                    </a:lnTo>
                    <a:lnTo>
                      <a:pt x="294" y="484"/>
                    </a:lnTo>
                    <a:lnTo>
                      <a:pt x="305" y="454"/>
                    </a:lnTo>
                    <a:lnTo>
                      <a:pt x="319" y="435"/>
                    </a:lnTo>
                    <a:lnTo>
                      <a:pt x="329" y="423"/>
                    </a:lnTo>
                    <a:lnTo>
                      <a:pt x="340" y="419"/>
                    </a:lnTo>
                    <a:lnTo>
                      <a:pt x="358" y="421"/>
                    </a:lnTo>
                    <a:lnTo>
                      <a:pt x="374" y="419"/>
                    </a:lnTo>
                    <a:lnTo>
                      <a:pt x="384" y="405"/>
                    </a:lnTo>
                    <a:lnTo>
                      <a:pt x="387" y="386"/>
                    </a:lnTo>
                    <a:lnTo>
                      <a:pt x="389" y="360"/>
                    </a:lnTo>
                    <a:lnTo>
                      <a:pt x="389" y="358"/>
                    </a:lnTo>
                    <a:lnTo>
                      <a:pt x="389" y="355"/>
                    </a:lnTo>
                    <a:lnTo>
                      <a:pt x="389" y="353"/>
                    </a:lnTo>
                    <a:lnTo>
                      <a:pt x="391" y="351"/>
                    </a:lnTo>
                    <a:lnTo>
                      <a:pt x="387" y="353"/>
                    </a:lnTo>
                    <a:lnTo>
                      <a:pt x="386" y="353"/>
                    </a:lnTo>
                    <a:lnTo>
                      <a:pt x="382" y="353"/>
                    </a:lnTo>
                    <a:lnTo>
                      <a:pt x="376" y="3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>
                <a:off x="3310" y="3032"/>
                <a:ext cx="151" cy="132"/>
              </a:xfrm>
              <a:custGeom>
                <a:avLst/>
                <a:gdLst>
                  <a:gd name="T0" fmla="*/ 1 w 219"/>
                  <a:gd name="T1" fmla="*/ 1 h 221"/>
                  <a:gd name="T2" fmla="*/ 1 w 219"/>
                  <a:gd name="T3" fmla="*/ 1 h 221"/>
                  <a:gd name="T4" fmla="*/ 1 w 219"/>
                  <a:gd name="T5" fmla="*/ 1 h 221"/>
                  <a:gd name="T6" fmla="*/ 1 w 219"/>
                  <a:gd name="T7" fmla="*/ 0 h 221"/>
                  <a:gd name="T8" fmla="*/ 1 w 219"/>
                  <a:gd name="T9" fmla="*/ 1 h 221"/>
                  <a:gd name="T10" fmla="*/ 1 w 219"/>
                  <a:gd name="T11" fmla="*/ 1 h 221"/>
                  <a:gd name="T12" fmla="*/ 1 w 219"/>
                  <a:gd name="T13" fmla="*/ 1 h 221"/>
                  <a:gd name="T14" fmla="*/ 1 w 219"/>
                  <a:gd name="T15" fmla="*/ 1 h 221"/>
                  <a:gd name="T16" fmla="*/ 1 w 219"/>
                  <a:gd name="T17" fmla="*/ 1 h 221"/>
                  <a:gd name="T18" fmla="*/ 1 w 219"/>
                  <a:gd name="T19" fmla="*/ 1 h 221"/>
                  <a:gd name="T20" fmla="*/ 1 w 219"/>
                  <a:gd name="T21" fmla="*/ 1 h 221"/>
                  <a:gd name="T22" fmla="*/ 0 w 219"/>
                  <a:gd name="T23" fmla="*/ 1 h 221"/>
                  <a:gd name="T24" fmla="*/ 1 w 219"/>
                  <a:gd name="T25" fmla="*/ 1 h 221"/>
                  <a:gd name="T26" fmla="*/ 1 w 219"/>
                  <a:gd name="T27" fmla="*/ 1 h 221"/>
                  <a:gd name="T28" fmla="*/ 1 w 219"/>
                  <a:gd name="T29" fmla="*/ 1 h 221"/>
                  <a:gd name="T30" fmla="*/ 1 w 219"/>
                  <a:gd name="T31" fmla="*/ 1 h 221"/>
                  <a:gd name="T32" fmla="*/ 1 w 219"/>
                  <a:gd name="T33" fmla="*/ 1 h 221"/>
                  <a:gd name="T34" fmla="*/ 1 w 219"/>
                  <a:gd name="T35" fmla="*/ 1 h 221"/>
                  <a:gd name="T36" fmla="*/ 1 w 219"/>
                  <a:gd name="T37" fmla="*/ 1 h 221"/>
                  <a:gd name="T38" fmla="*/ 1 w 219"/>
                  <a:gd name="T39" fmla="*/ 1 h 221"/>
                  <a:gd name="T40" fmla="*/ 1 w 219"/>
                  <a:gd name="T41" fmla="*/ 1 h 221"/>
                  <a:gd name="T42" fmla="*/ 1 w 219"/>
                  <a:gd name="T43" fmla="*/ 1 h 221"/>
                  <a:gd name="T44" fmla="*/ 1 w 219"/>
                  <a:gd name="T45" fmla="*/ 1 h 221"/>
                  <a:gd name="T46" fmla="*/ 1 w 219"/>
                  <a:gd name="T47" fmla="*/ 1 h 221"/>
                  <a:gd name="T48" fmla="*/ 1 w 219"/>
                  <a:gd name="T49" fmla="*/ 1 h 221"/>
                  <a:gd name="T50" fmla="*/ 1 w 219"/>
                  <a:gd name="T51" fmla="*/ 1 h 221"/>
                  <a:gd name="T52" fmla="*/ 1 w 219"/>
                  <a:gd name="T53" fmla="*/ 1 h 221"/>
                  <a:gd name="T54" fmla="*/ 1 w 219"/>
                  <a:gd name="T55" fmla="*/ 1 h 221"/>
                  <a:gd name="T56" fmla="*/ 1 w 219"/>
                  <a:gd name="T57" fmla="*/ 1 h 221"/>
                  <a:gd name="T58" fmla="*/ 1 w 219"/>
                  <a:gd name="T59" fmla="*/ 1 h 221"/>
                  <a:gd name="T60" fmla="*/ 1 w 219"/>
                  <a:gd name="T61" fmla="*/ 1 h 221"/>
                  <a:gd name="T62" fmla="*/ 1 w 219"/>
                  <a:gd name="T63" fmla="*/ 1 h 221"/>
                  <a:gd name="T64" fmla="*/ 1 w 219"/>
                  <a:gd name="T65" fmla="*/ 1 h 221"/>
                  <a:gd name="T66" fmla="*/ 1 w 219"/>
                  <a:gd name="T67" fmla="*/ 1 h 221"/>
                  <a:gd name="T68" fmla="*/ 1 w 219"/>
                  <a:gd name="T69" fmla="*/ 1 h 221"/>
                  <a:gd name="T70" fmla="*/ 1 w 219"/>
                  <a:gd name="T71" fmla="*/ 1 h 221"/>
                  <a:gd name="T72" fmla="*/ 1 w 219"/>
                  <a:gd name="T73" fmla="*/ 1 h 221"/>
                  <a:gd name="T74" fmla="*/ 1 w 219"/>
                  <a:gd name="T75" fmla="*/ 1 h 221"/>
                  <a:gd name="T76" fmla="*/ 1 w 219"/>
                  <a:gd name="T77" fmla="*/ 1 h 221"/>
                  <a:gd name="T78" fmla="*/ 1 w 219"/>
                  <a:gd name="T79" fmla="*/ 1 h 221"/>
                  <a:gd name="T80" fmla="*/ 1 w 219"/>
                  <a:gd name="T81" fmla="*/ 1 h 221"/>
                  <a:gd name="T82" fmla="*/ 1 w 219"/>
                  <a:gd name="T83" fmla="*/ 1 h 221"/>
                  <a:gd name="T84" fmla="*/ 1 w 219"/>
                  <a:gd name="T85" fmla="*/ 1 h 221"/>
                  <a:gd name="T86" fmla="*/ 1 w 219"/>
                  <a:gd name="T87" fmla="*/ 1 h 221"/>
                  <a:gd name="T88" fmla="*/ 1 w 219"/>
                  <a:gd name="T89" fmla="*/ 1 h 221"/>
                  <a:gd name="T90" fmla="*/ 1 w 219"/>
                  <a:gd name="T91" fmla="*/ 1 h 221"/>
                  <a:gd name="T92" fmla="*/ 1 w 219"/>
                  <a:gd name="T93" fmla="*/ 1 h 221"/>
                  <a:gd name="T94" fmla="*/ 1 w 219"/>
                  <a:gd name="T95" fmla="*/ 1 h 221"/>
                  <a:gd name="T96" fmla="*/ 1 w 219"/>
                  <a:gd name="T97" fmla="*/ 1 h 221"/>
                  <a:gd name="T98" fmla="*/ 1 w 219"/>
                  <a:gd name="T99" fmla="*/ 1 h 221"/>
                  <a:gd name="T100" fmla="*/ 1 w 219"/>
                  <a:gd name="T101" fmla="*/ 1 h 221"/>
                  <a:gd name="T102" fmla="*/ 1 w 219"/>
                  <a:gd name="T103" fmla="*/ 1 h 221"/>
                  <a:gd name="T104" fmla="*/ 1 w 219"/>
                  <a:gd name="T105" fmla="*/ 1 h 221"/>
                  <a:gd name="T106" fmla="*/ 1 w 219"/>
                  <a:gd name="T107" fmla="*/ 1 h 221"/>
                  <a:gd name="T108" fmla="*/ 1 w 219"/>
                  <a:gd name="T109" fmla="*/ 1 h 221"/>
                  <a:gd name="T110" fmla="*/ 1 w 219"/>
                  <a:gd name="T111" fmla="*/ 1 h 221"/>
                  <a:gd name="T112" fmla="*/ 1 w 219"/>
                  <a:gd name="T113" fmla="*/ 1 h 2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9"/>
                  <a:gd name="T172" fmla="*/ 0 h 221"/>
                  <a:gd name="T173" fmla="*/ 219 w 219"/>
                  <a:gd name="T174" fmla="*/ 221 h 2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9" h="221">
                    <a:moveTo>
                      <a:pt x="113" y="46"/>
                    </a:moveTo>
                    <a:lnTo>
                      <a:pt x="105" y="35"/>
                    </a:lnTo>
                    <a:lnTo>
                      <a:pt x="88" y="13"/>
                    </a:lnTo>
                    <a:lnTo>
                      <a:pt x="68" y="0"/>
                    </a:lnTo>
                    <a:lnTo>
                      <a:pt x="60" y="16"/>
                    </a:lnTo>
                    <a:lnTo>
                      <a:pt x="58" y="47"/>
                    </a:lnTo>
                    <a:lnTo>
                      <a:pt x="57" y="68"/>
                    </a:lnTo>
                    <a:lnTo>
                      <a:pt x="49" y="77"/>
                    </a:lnTo>
                    <a:lnTo>
                      <a:pt x="39" y="73"/>
                    </a:lnTo>
                    <a:lnTo>
                      <a:pt x="25" y="73"/>
                    </a:lnTo>
                    <a:lnTo>
                      <a:pt x="10" y="89"/>
                    </a:lnTo>
                    <a:lnTo>
                      <a:pt x="0" y="112"/>
                    </a:lnTo>
                    <a:lnTo>
                      <a:pt x="2" y="131"/>
                    </a:lnTo>
                    <a:lnTo>
                      <a:pt x="6" y="138"/>
                    </a:lnTo>
                    <a:lnTo>
                      <a:pt x="12" y="143"/>
                    </a:lnTo>
                    <a:lnTo>
                      <a:pt x="19" y="148"/>
                    </a:lnTo>
                    <a:lnTo>
                      <a:pt x="27" y="152"/>
                    </a:lnTo>
                    <a:lnTo>
                      <a:pt x="35" y="155"/>
                    </a:lnTo>
                    <a:lnTo>
                      <a:pt x="43" y="157"/>
                    </a:lnTo>
                    <a:lnTo>
                      <a:pt x="53" y="159"/>
                    </a:lnTo>
                    <a:lnTo>
                      <a:pt x="60" y="159"/>
                    </a:lnTo>
                    <a:lnTo>
                      <a:pt x="68" y="159"/>
                    </a:lnTo>
                    <a:lnTo>
                      <a:pt x="78" y="159"/>
                    </a:lnTo>
                    <a:lnTo>
                      <a:pt x="88" y="159"/>
                    </a:lnTo>
                    <a:lnTo>
                      <a:pt x="96" y="159"/>
                    </a:lnTo>
                    <a:lnTo>
                      <a:pt x="104" y="160"/>
                    </a:lnTo>
                    <a:lnTo>
                      <a:pt x="107" y="162"/>
                    </a:lnTo>
                    <a:lnTo>
                      <a:pt x="109" y="166"/>
                    </a:lnTo>
                    <a:lnTo>
                      <a:pt x="107" y="173"/>
                    </a:lnTo>
                    <a:lnTo>
                      <a:pt x="107" y="187"/>
                    </a:lnTo>
                    <a:lnTo>
                      <a:pt x="117" y="197"/>
                    </a:lnTo>
                    <a:lnTo>
                      <a:pt x="131" y="206"/>
                    </a:lnTo>
                    <a:lnTo>
                      <a:pt x="145" y="211"/>
                    </a:lnTo>
                    <a:lnTo>
                      <a:pt x="152" y="213"/>
                    </a:lnTo>
                    <a:lnTo>
                      <a:pt x="158" y="216"/>
                    </a:lnTo>
                    <a:lnTo>
                      <a:pt x="166" y="218"/>
                    </a:lnTo>
                    <a:lnTo>
                      <a:pt x="176" y="220"/>
                    </a:lnTo>
                    <a:lnTo>
                      <a:pt x="184" y="221"/>
                    </a:lnTo>
                    <a:lnTo>
                      <a:pt x="192" y="220"/>
                    </a:lnTo>
                    <a:lnTo>
                      <a:pt x="201" y="216"/>
                    </a:lnTo>
                    <a:lnTo>
                      <a:pt x="209" y="211"/>
                    </a:lnTo>
                    <a:lnTo>
                      <a:pt x="219" y="199"/>
                    </a:lnTo>
                    <a:lnTo>
                      <a:pt x="217" y="187"/>
                    </a:lnTo>
                    <a:lnTo>
                      <a:pt x="207" y="176"/>
                    </a:lnTo>
                    <a:lnTo>
                      <a:pt x="194" y="164"/>
                    </a:lnTo>
                    <a:lnTo>
                      <a:pt x="182" y="148"/>
                    </a:lnTo>
                    <a:lnTo>
                      <a:pt x="176" y="131"/>
                    </a:lnTo>
                    <a:lnTo>
                      <a:pt x="170" y="120"/>
                    </a:lnTo>
                    <a:lnTo>
                      <a:pt x="156" y="120"/>
                    </a:lnTo>
                    <a:lnTo>
                      <a:pt x="152" y="117"/>
                    </a:lnTo>
                    <a:lnTo>
                      <a:pt x="143" y="108"/>
                    </a:lnTo>
                    <a:lnTo>
                      <a:pt x="135" y="96"/>
                    </a:lnTo>
                    <a:lnTo>
                      <a:pt x="135" y="84"/>
                    </a:lnTo>
                    <a:lnTo>
                      <a:pt x="139" y="72"/>
                    </a:lnTo>
                    <a:lnTo>
                      <a:pt x="137" y="61"/>
                    </a:lnTo>
                    <a:lnTo>
                      <a:pt x="129" y="53"/>
                    </a:lnTo>
                    <a:lnTo>
                      <a:pt x="113" y="46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>
                <a:off x="3238" y="3051"/>
                <a:ext cx="105" cy="278"/>
              </a:xfrm>
              <a:custGeom>
                <a:avLst/>
                <a:gdLst>
                  <a:gd name="T0" fmla="*/ 1 w 153"/>
                  <a:gd name="T1" fmla="*/ 1 h 463"/>
                  <a:gd name="T2" fmla="*/ 1 w 153"/>
                  <a:gd name="T3" fmla="*/ 1 h 463"/>
                  <a:gd name="T4" fmla="*/ 1 w 153"/>
                  <a:gd name="T5" fmla="*/ 0 h 463"/>
                  <a:gd name="T6" fmla="*/ 1 w 153"/>
                  <a:gd name="T7" fmla="*/ 1 h 463"/>
                  <a:gd name="T8" fmla="*/ 0 w 153"/>
                  <a:gd name="T9" fmla="*/ 1 h 463"/>
                  <a:gd name="T10" fmla="*/ 1 w 153"/>
                  <a:gd name="T11" fmla="*/ 1 h 463"/>
                  <a:gd name="T12" fmla="*/ 1 w 153"/>
                  <a:gd name="T13" fmla="*/ 1 h 463"/>
                  <a:gd name="T14" fmla="*/ 1 w 153"/>
                  <a:gd name="T15" fmla="*/ 1 h 463"/>
                  <a:gd name="T16" fmla="*/ 1 w 153"/>
                  <a:gd name="T17" fmla="*/ 1 h 463"/>
                  <a:gd name="T18" fmla="*/ 1 w 153"/>
                  <a:gd name="T19" fmla="*/ 1 h 463"/>
                  <a:gd name="T20" fmla="*/ 1 w 153"/>
                  <a:gd name="T21" fmla="*/ 1 h 463"/>
                  <a:gd name="T22" fmla="*/ 1 w 153"/>
                  <a:gd name="T23" fmla="*/ 1 h 463"/>
                  <a:gd name="T24" fmla="*/ 1 w 153"/>
                  <a:gd name="T25" fmla="*/ 1 h 463"/>
                  <a:gd name="T26" fmla="*/ 1 w 153"/>
                  <a:gd name="T27" fmla="*/ 1 h 463"/>
                  <a:gd name="T28" fmla="*/ 1 w 153"/>
                  <a:gd name="T29" fmla="*/ 1 h 463"/>
                  <a:gd name="T30" fmla="*/ 1 w 153"/>
                  <a:gd name="T31" fmla="*/ 1 h 463"/>
                  <a:gd name="T32" fmla="*/ 1 w 153"/>
                  <a:gd name="T33" fmla="*/ 1 h 463"/>
                  <a:gd name="T34" fmla="*/ 1 w 153"/>
                  <a:gd name="T35" fmla="*/ 1 h 463"/>
                  <a:gd name="T36" fmla="*/ 1 w 153"/>
                  <a:gd name="T37" fmla="*/ 1 h 463"/>
                  <a:gd name="T38" fmla="*/ 1 w 153"/>
                  <a:gd name="T39" fmla="*/ 1 h 463"/>
                  <a:gd name="T40" fmla="*/ 1 w 153"/>
                  <a:gd name="T41" fmla="*/ 1 h 463"/>
                  <a:gd name="T42" fmla="*/ 1 w 153"/>
                  <a:gd name="T43" fmla="*/ 1 h 463"/>
                  <a:gd name="T44" fmla="*/ 1 w 153"/>
                  <a:gd name="T45" fmla="*/ 1 h 463"/>
                  <a:gd name="T46" fmla="*/ 1 w 153"/>
                  <a:gd name="T47" fmla="*/ 1 h 463"/>
                  <a:gd name="T48" fmla="*/ 1 w 153"/>
                  <a:gd name="T49" fmla="*/ 1 h 463"/>
                  <a:gd name="T50" fmla="*/ 1 w 153"/>
                  <a:gd name="T51" fmla="*/ 1 h 463"/>
                  <a:gd name="T52" fmla="*/ 1 w 153"/>
                  <a:gd name="T53" fmla="*/ 1 h 463"/>
                  <a:gd name="T54" fmla="*/ 1 w 153"/>
                  <a:gd name="T55" fmla="*/ 1 h 463"/>
                  <a:gd name="T56" fmla="*/ 1 w 153"/>
                  <a:gd name="T57" fmla="*/ 1 h 463"/>
                  <a:gd name="T58" fmla="*/ 1 w 153"/>
                  <a:gd name="T59" fmla="*/ 1 h 463"/>
                  <a:gd name="T60" fmla="*/ 1 w 153"/>
                  <a:gd name="T61" fmla="*/ 1 h 463"/>
                  <a:gd name="T62" fmla="*/ 1 w 153"/>
                  <a:gd name="T63" fmla="*/ 1 h 463"/>
                  <a:gd name="T64" fmla="*/ 1 w 153"/>
                  <a:gd name="T65" fmla="*/ 1 h 463"/>
                  <a:gd name="T66" fmla="*/ 1 w 153"/>
                  <a:gd name="T67" fmla="*/ 1 h 463"/>
                  <a:gd name="T68" fmla="*/ 1 w 153"/>
                  <a:gd name="T69" fmla="*/ 1 h 463"/>
                  <a:gd name="T70" fmla="*/ 1 w 153"/>
                  <a:gd name="T71" fmla="*/ 1 h 463"/>
                  <a:gd name="T72" fmla="*/ 1 w 153"/>
                  <a:gd name="T73" fmla="*/ 1 h 463"/>
                  <a:gd name="T74" fmla="*/ 1 w 153"/>
                  <a:gd name="T75" fmla="*/ 1 h 463"/>
                  <a:gd name="T76" fmla="*/ 1 w 153"/>
                  <a:gd name="T77" fmla="*/ 1 h 463"/>
                  <a:gd name="T78" fmla="*/ 1 w 153"/>
                  <a:gd name="T79" fmla="*/ 1 h 463"/>
                  <a:gd name="T80" fmla="*/ 1 w 153"/>
                  <a:gd name="T81" fmla="*/ 1 h 463"/>
                  <a:gd name="T82" fmla="*/ 1 w 153"/>
                  <a:gd name="T83" fmla="*/ 1 h 463"/>
                  <a:gd name="T84" fmla="*/ 1 w 153"/>
                  <a:gd name="T85" fmla="*/ 1 h 463"/>
                  <a:gd name="T86" fmla="*/ 1 w 153"/>
                  <a:gd name="T87" fmla="*/ 1 h 4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3"/>
                  <a:gd name="T133" fmla="*/ 0 h 463"/>
                  <a:gd name="T134" fmla="*/ 153 w 153"/>
                  <a:gd name="T135" fmla="*/ 463 h 4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3" h="463">
                    <a:moveTo>
                      <a:pt x="57" y="63"/>
                    </a:moveTo>
                    <a:lnTo>
                      <a:pt x="55" y="61"/>
                    </a:lnTo>
                    <a:lnTo>
                      <a:pt x="53" y="56"/>
                    </a:lnTo>
                    <a:lnTo>
                      <a:pt x="51" y="47"/>
                    </a:lnTo>
                    <a:lnTo>
                      <a:pt x="55" y="37"/>
                    </a:lnTo>
                    <a:lnTo>
                      <a:pt x="61" y="25"/>
                    </a:lnTo>
                    <a:lnTo>
                      <a:pt x="61" y="14"/>
                    </a:lnTo>
                    <a:lnTo>
                      <a:pt x="57" y="6"/>
                    </a:lnTo>
                    <a:lnTo>
                      <a:pt x="47" y="0"/>
                    </a:lnTo>
                    <a:lnTo>
                      <a:pt x="33" y="4"/>
                    </a:lnTo>
                    <a:lnTo>
                      <a:pt x="22" y="13"/>
                    </a:lnTo>
                    <a:lnTo>
                      <a:pt x="14" y="23"/>
                    </a:lnTo>
                    <a:lnTo>
                      <a:pt x="8" y="28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6" y="53"/>
                    </a:lnTo>
                    <a:lnTo>
                      <a:pt x="14" y="60"/>
                    </a:lnTo>
                    <a:lnTo>
                      <a:pt x="18" y="70"/>
                    </a:lnTo>
                    <a:lnTo>
                      <a:pt x="26" y="79"/>
                    </a:lnTo>
                    <a:lnTo>
                      <a:pt x="35" y="87"/>
                    </a:lnTo>
                    <a:lnTo>
                      <a:pt x="45" y="96"/>
                    </a:lnTo>
                    <a:lnTo>
                      <a:pt x="51" y="105"/>
                    </a:lnTo>
                    <a:lnTo>
                      <a:pt x="53" y="117"/>
                    </a:lnTo>
                    <a:lnTo>
                      <a:pt x="53" y="127"/>
                    </a:lnTo>
                    <a:lnTo>
                      <a:pt x="55" y="136"/>
                    </a:lnTo>
                    <a:lnTo>
                      <a:pt x="59" y="141"/>
                    </a:lnTo>
                    <a:lnTo>
                      <a:pt x="63" y="145"/>
                    </a:lnTo>
                    <a:lnTo>
                      <a:pt x="67" y="152"/>
                    </a:lnTo>
                    <a:lnTo>
                      <a:pt x="69" y="161"/>
                    </a:lnTo>
                    <a:lnTo>
                      <a:pt x="67" y="173"/>
                    </a:lnTo>
                    <a:lnTo>
                      <a:pt x="65" y="183"/>
                    </a:lnTo>
                    <a:lnTo>
                      <a:pt x="65" y="192"/>
                    </a:lnTo>
                    <a:lnTo>
                      <a:pt x="63" y="197"/>
                    </a:lnTo>
                    <a:lnTo>
                      <a:pt x="57" y="201"/>
                    </a:lnTo>
                    <a:lnTo>
                      <a:pt x="51" y="199"/>
                    </a:lnTo>
                    <a:lnTo>
                      <a:pt x="43" y="195"/>
                    </a:lnTo>
                    <a:lnTo>
                      <a:pt x="37" y="190"/>
                    </a:lnTo>
                    <a:lnTo>
                      <a:pt x="31" y="183"/>
                    </a:lnTo>
                    <a:lnTo>
                      <a:pt x="22" y="180"/>
                    </a:lnTo>
                    <a:lnTo>
                      <a:pt x="14" y="178"/>
                    </a:lnTo>
                    <a:lnTo>
                      <a:pt x="8" y="181"/>
                    </a:lnTo>
                    <a:lnTo>
                      <a:pt x="4" y="188"/>
                    </a:lnTo>
                    <a:lnTo>
                      <a:pt x="6" y="199"/>
                    </a:lnTo>
                    <a:lnTo>
                      <a:pt x="14" y="213"/>
                    </a:lnTo>
                    <a:lnTo>
                      <a:pt x="24" y="225"/>
                    </a:lnTo>
                    <a:lnTo>
                      <a:pt x="26" y="239"/>
                    </a:lnTo>
                    <a:lnTo>
                      <a:pt x="27" y="253"/>
                    </a:lnTo>
                    <a:lnTo>
                      <a:pt x="31" y="269"/>
                    </a:lnTo>
                    <a:lnTo>
                      <a:pt x="37" y="279"/>
                    </a:lnTo>
                    <a:lnTo>
                      <a:pt x="45" y="282"/>
                    </a:lnTo>
                    <a:lnTo>
                      <a:pt x="51" y="286"/>
                    </a:lnTo>
                    <a:lnTo>
                      <a:pt x="53" y="295"/>
                    </a:lnTo>
                    <a:lnTo>
                      <a:pt x="53" y="310"/>
                    </a:lnTo>
                    <a:lnTo>
                      <a:pt x="55" y="324"/>
                    </a:lnTo>
                    <a:lnTo>
                      <a:pt x="57" y="338"/>
                    </a:lnTo>
                    <a:lnTo>
                      <a:pt x="57" y="349"/>
                    </a:lnTo>
                    <a:lnTo>
                      <a:pt x="55" y="354"/>
                    </a:lnTo>
                    <a:lnTo>
                      <a:pt x="49" y="356"/>
                    </a:lnTo>
                    <a:lnTo>
                      <a:pt x="43" y="354"/>
                    </a:lnTo>
                    <a:lnTo>
                      <a:pt x="37" y="352"/>
                    </a:lnTo>
                    <a:lnTo>
                      <a:pt x="33" y="354"/>
                    </a:lnTo>
                    <a:lnTo>
                      <a:pt x="29" y="363"/>
                    </a:lnTo>
                    <a:lnTo>
                      <a:pt x="27" y="375"/>
                    </a:lnTo>
                    <a:lnTo>
                      <a:pt x="27" y="389"/>
                    </a:lnTo>
                    <a:lnTo>
                      <a:pt x="33" y="401"/>
                    </a:lnTo>
                    <a:lnTo>
                      <a:pt x="41" y="408"/>
                    </a:lnTo>
                    <a:lnTo>
                      <a:pt x="49" y="413"/>
                    </a:lnTo>
                    <a:lnTo>
                      <a:pt x="51" y="423"/>
                    </a:lnTo>
                    <a:lnTo>
                      <a:pt x="51" y="437"/>
                    </a:lnTo>
                    <a:lnTo>
                      <a:pt x="51" y="451"/>
                    </a:lnTo>
                    <a:lnTo>
                      <a:pt x="51" y="460"/>
                    </a:lnTo>
                    <a:lnTo>
                      <a:pt x="51" y="463"/>
                    </a:lnTo>
                    <a:lnTo>
                      <a:pt x="55" y="463"/>
                    </a:lnTo>
                    <a:lnTo>
                      <a:pt x="63" y="463"/>
                    </a:lnTo>
                    <a:lnTo>
                      <a:pt x="72" y="463"/>
                    </a:lnTo>
                    <a:lnTo>
                      <a:pt x="80" y="463"/>
                    </a:lnTo>
                    <a:lnTo>
                      <a:pt x="82" y="462"/>
                    </a:lnTo>
                    <a:lnTo>
                      <a:pt x="82" y="458"/>
                    </a:lnTo>
                    <a:lnTo>
                      <a:pt x="78" y="453"/>
                    </a:lnTo>
                    <a:lnTo>
                      <a:pt x="72" y="443"/>
                    </a:lnTo>
                    <a:lnTo>
                      <a:pt x="69" y="427"/>
                    </a:lnTo>
                    <a:lnTo>
                      <a:pt x="65" y="408"/>
                    </a:lnTo>
                    <a:lnTo>
                      <a:pt x="63" y="392"/>
                    </a:lnTo>
                    <a:lnTo>
                      <a:pt x="65" y="383"/>
                    </a:lnTo>
                    <a:lnTo>
                      <a:pt x="69" y="382"/>
                    </a:lnTo>
                    <a:lnTo>
                      <a:pt x="76" y="382"/>
                    </a:lnTo>
                    <a:lnTo>
                      <a:pt x="84" y="387"/>
                    </a:lnTo>
                    <a:lnTo>
                      <a:pt x="90" y="396"/>
                    </a:lnTo>
                    <a:lnTo>
                      <a:pt x="94" y="406"/>
                    </a:lnTo>
                    <a:lnTo>
                      <a:pt x="98" y="413"/>
                    </a:lnTo>
                    <a:lnTo>
                      <a:pt x="106" y="418"/>
                    </a:lnTo>
                    <a:lnTo>
                      <a:pt x="121" y="422"/>
                    </a:lnTo>
                    <a:lnTo>
                      <a:pt x="137" y="423"/>
                    </a:lnTo>
                    <a:lnTo>
                      <a:pt x="149" y="423"/>
                    </a:lnTo>
                    <a:lnTo>
                      <a:pt x="153" y="420"/>
                    </a:lnTo>
                    <a:lnTo>
                      <a:pt x="145" y="410"/>
                    </a:lnTo>
                    <a:lnTo>
                      <a:pt x="131" y="392"/>
                    </a:lnTo>
                    <a:lnTo>
                      <a:pt x="121" y="371"/>
                    </a:lnTo>
                    <a:lnTo>
                      <a:pt x="112" y="352"/>
                    </a:lnTo>
                    <a:lnTo>
                      <a:pt x="108" y="335"/>
                    </a:lnTo>
                    <a:lnTo>
                      <a:pt x="108" y="322"/>
                    </a:lnTo>
                    <a:lnTo>
                      <a:pt x="108" y="314"/>
                    </a:lnTo>
                    <a:lnTo>
                      <a:pt x="108" y="303"/>
                    </a:lnTo>
                    <a:lnTo>
                      <a:pt x="108" y="293"/>
                    </a:lnTo>
                    <a:lnTo>
                      <a:pt x="108" y="279"/>
                    </a:lnTo>
                    <a:lnTo>
                      <a:pt x="110" y="267"/>
                    </a:lnTo>
                    <a:lnTo>
                      <a:pt x="110" y="253"/>
                    </a:lnTo>
                    <a:lnTo>
                      <a:pt x="106" y="239"/>
                    </a:lnTo>
                    <a:lnTo>
                      <a:pt x="100" y="225"/>
                    </a:lnTo>
                    <a:lnTo>
                      <a:pt x="98" y="213"/>
                    </a:lnTo>
                    <a:lnTo>
                      <a:pt x="98" y="208"/>
                    </a:lnTo>
                    <a:lnTo>
                      <a:pt x="104" y="204"/>
                    </a:lnTo>
                    <a:lnTo>
                      <a:pt x="108" y="199"/>
                    </a:lnTo>
                    <a:lnTo>
                      <a:pt x="108" y="188"/>
                    </a:lnTo>
                    <a:lnTo>
                      <a:pt x="106" y="178"/>
                    </a:lnTo>
                    <a:lnTo>
                      <a:pt x="108" y="169"/>
                    </a:lnTo>
                    <a:lnTo>
                      <a:pt x="112" y="166"/>
                    </a:lnTo>
                    <a:lnTo>
                      <a:pt x="116" y="164"/>
                    </a:lnTo>
                    <a:lnTo>
                      <a:pt x="119" y="161"/>
                    </a:lnTo>
                    <a:lnTo>
                      <a:pt x="119" y="154"/>
                    </a:lnTo>
                    <a:lnTo>
                      <a:pt x="114" y="147"/>
                    </a:lnTo>
                    <a:lnTo>
                      <a:pt x="102" y="143"/>
                    </a:lnTo>
                    <a:lnTo>
                      <a:pt x="90" y="138"/>
                    </a:lnTo>
                    <a:lnTo>
                      <a:pt x="82" y="131"/>
                    </a:lnTo>
                    <a:lnTo>
                      <a:pt x="76" y="119"/>
                    </a:lnTo>
                    <a:lnTo>
                      <a:pt x="71" y="105"/>
                    </a:lnTo>
                    <a:lnTo>
                      <a:pt x="67" y="91"/>
                    </a:lnTo>
                    <a:lnTo>
                      <a:pt x="65" y="80"/>
                    </a:lnTo>
                    <a:lnTo>
                      <a:pt x="63" y="74"/>
                    </a:lnTo>
                    <a:lnTo>
                      <a:pt x="61" y="68"/>
                    </a:lnTo>
                    <a:lnTo>
                      <a:pt x="59" y="65"/>
                    </a:lnTo>
                    <a:lnTo>
                      <a:pt x="57" y="63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3398" y="3195"/>
                <a:ext cx="80" cy="79"/>
              </a:xfrm>
              <a:custGeom>
                <a:avLst/>
                <a:gdLst>
                  <a:gd name="T0" fmla="*/ 1 w 117"/>
                  <a:gd name="T1" fmla="*/ 1 h 132"/>
                  <a:gd name="T2" fmla="*/ 1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0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0 w 117"/>
                  <a:gd name="T49" fmla="*/ 1 h 132"/>
                  <a:gd name="T50" fmla="*/ 1 w 117"/>
                  <a:gd name="T51" fmla="*/ 1 h 132"/>
                  <a:gd name="T52" fmla="*/ 1 w 117"/>
                  <a:gd name="T53" fmla="*/ 1 h 132"/>
                  <a:gd name="T54" fmla="*/ 1 w 117"/>
                  <a:gd name="T55" fmla="*/ 1 h 132"/>
                  <a:gd name="T56" fmla="*/ 1 w 117"/>
                  <a:gd name="T57" fmla="*/ 1 h 132"/>
                  <a:gd name="T58" fmla="*/ 1 w 117"/>
                  <a:gd name="T59" fmla="*/ 1 h 132"/>
                  <a:gd name="T60" fmla="*/ 1 w 117"/>
                  <a:gd name="T61" fmla="*/ 1 h 132"/>
                  <a:gd name="T62" fmla="*/ 1 w 117"/>
                  <a:gd name="T63" fmla="*/ 1 h 132"/>
                  <a:gd name="T64" fmla="*/ 1 w 117"/>
                  <a:gd name="T65" fmla="*/ 1 h 132"/>
                  <a:gd name="T66" fmla="*/ 1 w 117"/>
                  <a:gd name="T67" fmla="*/ 1 h 132"/>
                  <a:gd name="T68" fmla="*/ 1 w 117"/>
                  <a:gd name="T69" fmla="*/ 1 h 132"/>
                  <a:gd name="T70" fmla="*/ 1 w 117"/>
                  <a:gd name="T71" fmla="*/ 1 h 132"/>
                  <a:gd name="T72" fmla="*/ 1 w 117"/>
                  <a:gd name="T73" fmla="*/ 1 h 132"/>
                  <a:gd name="T74" fmla="*/ 1 w 117"/>
                  <a:gd name="T75" fmla="*/ 1 h 132"/>
                  <a:gd name="T76" fmla="*/ 1 w 117"/>
                  <a:gd name="T77" fmla="*/ 1 h 132"/>
                  <a:gd name="T78" fmla="*/ 1 w 117"/>
                  <a:gd name="T79" fmla="*/ 1 h 132"/>
                  <a:gd name="T80" fmla="*/ 1 w 117"/>
                  <a:gd name="T81" fmla="*/ 1 h 132"/>
                  <a:gd name="T82" fmla="*/ 1 w 117"/>
                  <a:gd name="T83" fmla="*/ 1 h 132"/>
                  <a:gd name="T84" fmla="*/ 1 w 117"/>
                  <a:gd name="T85" fmla="*/ 1 h 132"/>
                  <a:gd name="T86" fmla="*/ 1 w 117"/>
                  <a:gd name="T87" fmla="*/ 1 h 132"/>
                  <a:gd name="T88" fmla="*/ 1 w 117"/>
                  <a:gd name="T89" fmla="*/ 1 h 132"/>
                  <a:gd name="T90" fmla="*/ 1 w 117"/>
                  <a:gd name="T91" fmla="*/ 1 h 132"/>
                  <a:gd name="T92" fmla="*/ 1 w 117"/>
                  <a:gd name="T93" fmla="*/ 1 h 132"/>
                  <a:gd name="T94" fmla="*/ 1 w 117"/>
                  <a:gd name="T95" fmla="*/ 1 h 132"/>
                  <a:gd name="T96" fmla="*/ 1 w 117"/>
                  <a:gd name="T97" fmla="*/ 1 h 132"/>
                  <a:gd name="T98" fmla="*/ 1 w 117"/>
                  <a:gd name="T99" fmla="*/ 1 h 132"/>
                  <a:gd name="T100" fmla="*/ 1 w 117"/>
                  <a:gd name="T101" fmla="*/ 1 h 132"/>
                  <a:gd name="T102" fmla="*/ 1 w 117"/>
                  <a:gd name="T103" fmla="*/ 1 h 132"/>
                  <a:gd name="T104" fmla="*/ 1 w 117"/>
                  <a:gd name="T105" fmla="*/ 1 h 132"/>
                  <a:gd name="T106" fmla="*/ 1 w 117"/>
                  <a:gd name="T107" fmla="*/ 1 h 132"/>
                  <a:gd name="T108" fmla="*/ 1 w 117"/>
                  <a:gd name="T109" fmla="*/ 1 h 132"/>
                  <a:gd name="T110" fmla="*/ 1 w 117"/>
                  <a:gd name="T111" fmla="*/ 1 h 132"/>
                  <a:gd name="T112" fmla="*/ 1 w 117"/>
                  <a:gd name="T113" fmla="*/ 1 h 1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7"/>
                  <a:gd name="T172" fmla="*/ 0 h 132"/>
                  <a:gd name="T173" fmla="*/ 117 w 117"/>
                  <a:gd name="T174" fmla="*/ 132 h 1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7" h="132">
                    <a:moveTo>
                      <a:pt x="59" y="36"/>
                    </a:moveTo>
                    <a:lnTo>
                      <a:pt x="57" y="34"/>
                    </a:lnTo>
                    <a:lnTo>
                      <a:pt x="57" y="29"/>
                    </a:lnTo>
                    <a:lnTo>
                      <a:pt x="55" y="22"/>
                    </a:lnTo>
                    <a:lnTo>
                      <a:pt x="59" y="15"/>
                    </a:lnTo>
                    <a:lnTo>
                      <a:pt x="63" y="8"/>
                    </a:lnTo>
                    <a:lnTo>
                      <a:pt x="63" y="1"/>
                    </a:lnTo>
                    <a:lnTo>
                      <a:pt x="59" y="0"/>
                    </a:lnTo>
                    <a:lnTo>
                      <a:pt x="55" y="1"/>
                    </a:lnTo>
                    <a:lnTo>
                      <a:pt x="51" y="5"/>
                    </a:lnTo>
                    <a:lnTo>
                      <a:pt x="45" y="8"/>
                    </a:lnTo>
                    <a:lnTo>
                      <a:pt x="35" y="12"/>
                    </a:lnTo>
                    <a:lnTo>
                      <a:pt x="25" y="12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12" y="21"/>
                    </a:lnTo>
                    <a:lnTo>
                      <a:pt x="18" y="26"/>
                    </a:lnTo>
                    <a:lnTo>
                      <a:pt x="25" y="31"/>
                    </a:lnTo>
                    <a:lnTo>
                      <a:pt x="31" y="40"/>
                    </a:lnTo>
                    <a:lnTo>
                      <a:pt x="31" y="47"/>
                    </a:lnTo>
                    <a:lnTo>
                      <a:pt x="27" y="50"/>
                    </a:lnTo>
                    <a:lnTo>
                      <a:pt x="22" y="48"/>
                    </a:lnTo>
                    <a:lnTo>
                      <a:pt x="12" y="47"/>
                    </a:lnTo>
                    <a:lnTo>
                      <a:pt x="4" y="48"/>
                    </a:lnTo>
                    <a:lnTo>
                      <a:pt x="0" y="55"/>
                    </a:lnTo>
                    <a:lnTo>
                      <a:pt x="2" y="66"/>
                    </a:lnTo>
                    <a:lnTo>
                      <a:pt x="8" y="73"/>
                    </a:lnTo>
                    <a:lnTo>
                      <a:pt x="16" y="78"/>
                    </a:lnTo>
                    <a:lnTo>
                      <a:pt x="25" y="80"/>
                    </a:lnTo>
                    <a:lnTo>
                      <a:pt x="39" y="78"/>
                    </a:lnTo>
                    <a:lnTo>
                      <a:pt x="55" y="75"/>
                    </a:lnTo>
                    <a:lnTo>
                      <a:pt x="67" y="75"/>
                    </a:lnTo>
                    <a:lnTo>
                      <a:pt x="72" y="80"/>
                    </a:lnTo>
                    <a:lnTo>
                      <a:pt x="72" y="88"/>
                    </a:lnTo>
                    <a:lnTo>
                      <a:pt x="74" y="95"/>
                    </a:lnTo>
                    <a:lnTo>
                      <a:pt x="78" y="102"/>
                    </a:lnTo>
                    <a:lnTo>
                      <a:pt x="86" y="108"/>
                    </a:lnTo>
                    <a:lnTo>
                      <a:pt x="92" y="113"/>
                    </a:lnTo>
                    <a:lnTo>
                      <a:pt x="96" y="122"/>
                    </a:lnTo>
                    <a:lnTo>
                      <a:pt x="96" y="128"/>
                    </a:lnTo>
                    <a:lnTo>
                      <a:pt x="96" y="132"/>
                    </a:lnTo>
                    <a:lnTo>
                      <a:pt x="98" y="130"/>
                    </a:lnTo>
                    <a:lnTo>
                      <a:pt x="104" y="127"/>
                    </a:lnTo>
                    <a:lnTo>
                      <a:pt x="112" y="123"/>
                    </a:lnTo>
                    <a:lnTo>
                      <a:pt x="115" y="118"/>
                    </a:lnTo>
                    <a:lnTo>
                      <a:pt x="117" y="115"/>
                    </a:lnTo>
                    <a:lnTo>
                      <a:pt x="117" y="108"/>
                    </a:lnTo>
                    <a:lnTo>
                      <a:pt x="114" y="102"/>
                    </a:lnTo>
                    <a:lnTo>
                      <a:pt x="110" y="94"/>
                    </a:lnTo>
                    <a:lnTo>
                      <a:pt x="104" y="83"/>
                    </a:lnTo>
                    <a:lnTo>
                      <a:pt x="96" y="75"/>
                    </a:lnTo>
                    <a:lnTo>
                      <a:pt x="90" y="66"/>
                    </a:lnTo>
                    <a:lnTo>
                      <a:pt x="80" y="62"/>
                    </a:lnTo>
                    <a:lnTo>
                      <a:pt x="70" y="59"/>
                    </a:lnTo>
                    <a:lnTo>
                      <a:pt x="65" y="54"/>
                    </a:lnTo>
                    <a:lnTo>
                      <a:pt x="59" y="47"/>
                    </a:lnTo>
                    <a:lnTo>
                      <a:pt x="59" y="36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3445" y="3296"/>
                <a:ext cx="180" cy="158"/>
              </a:xfrm>
              <a:custGeom>
                <a:avLst/>
                <a:gdLst>
                  <a:gd name="T0" fmla="*/ 1 w 260"/>
                  <a:gd name="T1" fmla="*/ 1 h 264"/>
                  <a:gd name="T2" fmla="*/ 1 w 260"/>
                  <a:gd name="T3" fmla="*/ 1 h 264"/>
                  <a:gd name="T4" fmla="*/ 1 w 260"/>
                  <a:gd name="T5" fmla="*/ 1 h 264"/>
                  <a:gd name="T6" fmla="*/ 1 w 260"/>
                  <a:gd name="T7" fmla="*/ 1 h 264"/>
                  <a:gd name="T8" fmla="*/ 1 w 260"/>
                  <a:gd name="T9" fmla="*/ 1 h 264"/>
                  <a:gd name="T10" fmla="*/ 1 w 260"/>
                  <a:gd name="T11" fmla="*/ 1 h 264"/>
                  <a:gd name="T12" fmla="*/ 1 w 260"/>
                  <a:gd name="T13" fmla="*/ 1 h 264"/>
                  <a:gd name="T14" fmla="*/ 1 w 260"/>
                  <a:gd name="T15" fmla="*/ 1 h 264"/>
                  <a:gd name="T16" fmla="*/ 1 w 260"/>
                  <a:gd name="T17" fmla="*/ 1 h 264"/>
                  <a:gd name="T18" fmla="*/ 1 w 260"/>
                  <a:gd name="T19" fmla="*/ 1 h 264"/>
                  <a:gd name="T20" fmla="*/ 1 w 260"/>
                  <a:gd name="T21" fmla="*/ 1 h 264"/>
                  <a:gd name="T22" fmla="*/ 1 w 260"/>
                  <a:gd name="T23" fmla="*/ 1 h 264"/>
                  <a:gd name="T24" fmla="*/ 1 w 260"/>
                  <a:gd name="T25" fmla="*/ 1 h 264"/>
                  <a:gd name="T26" fmla="*/ 1 w 260"/>
                  <a:gd name="T27" fmla="*/ 1 h 264"/>
                  <a:gd name="T28" fmla="*/ 1 w 260"/>
                  <a:gd name="T29" fmla="*/ 1 h 264"/>
                  <a:gd name="T30" fmla="*/ 1 w 260"/>
                  <a:gd name="T31" fmla="*/ 1 h 264"/>
                  <a:gd name="T32" fmla="*/ 1 w 260"/>
                  <a:gd name="T33" fmla="*/ 1 h 264"/>
                  <a:gd name="T34" fmla="*/ 1 w 260"/>
                  <a:gd name="T35" fmla="*/ 1 h 264"/>
                  <a:gd name="T36" fmla="*/ 1 w 260"/>
                  <a:gd name="T37" fmla="*/ 1 h 264"/>
                  <a:gd name="T38" fmla="*/ 1 w 260"/>
                  <a:gd name="T39" fmla="*/ 1 h 264"/>
                  <a:gd name="T40" fmla="*/ 1 w 260"/>
                  <a:gd name="T41" fmla="*/ 1 h 264"/>
                  <a:gd name="T42" fmla="*/ 1 w 260"/>
                  <a:gd name="T43" fmla="*/ 1 h 264"/>
                  <a:gd name="T44" fmla="*/ 1 w 260"/>
                  <a:gd name="T45" fmla="*/ 1 h 264"/>
                  <a:gd name="T46" fmla="*/ 1 w 260"/>
                  <a:gd name="T47" fmla="*/ 1 h 264"/>
                  <a:gd name="T48" fmla="*/ 1 w 260"/>
                  <a:gd name="T49" fmla="*/ 1 h 264"/>
                  <a:gd name="T50" fmla="*/ 1 w 260"/>
                  <a:gd name="T51" fmla="*/ 1 h 264"/>
                  <a:gd name="T52" fmla="*/ 1 w 260"/>
                  <a:gd name="T53" fmla="*/ 1 h 264"/>
                  <a:gd name="T54" fmla="*/ 1 w 260"/>
                  <a:gd name="T55" fmla="*/ 1 h 264"/>
                  <a:gd name="T56" fmla="*/ 1 w 260"/>
                  <a:gd name="T57" fmla="*/ 1 h 264"/>
                  <a:gd name="T58" fmla="*/ 1 w 260"/>
                  <a:gd name="T59" fmla="*/ 1 h 264"/>
                  <a:gd name="T60" fmla="*/ 1 w 260"/>
                  <a:gd name="T61" fmla="*/ 1 h 264"/>
                  <a:gd name="T62" fmla="*/ 1 w 260"/>
                  <a:gd name="T63" fmla="*/ 1 h 264"/>
                  <a:gd name="T64" fmla="*/ 1 w 260"/>
                  <a:gd name="T65" fmla="*/ 1 h 264"/>
                  <a:gd name="T66" fmla="*/ 1 w 260"/>
                  <a:gd name="T67" fmla="*/ 1 h 264"/>
                  <a:gd name="T68" fmla="*/ 1 w 260"/>
                  <a:gd name="T69" fmla="*/ 1 h 264"/>
                  <a:gd name="T70" fmla="*/ 1 w 260"/>
                  <a:gd name="T71" fmla="*/ 1 h 264"/>
                  <a:gd name="T72" fmla="*/ 1 w 260"/>
                  <a:gd name="T73" fmla="*/ 1 h 264"/>
                  <a:gd name="T74" fmla="*/ 1 w 260"/>
                  <a:gd name="T75" fmla="*/ 1 h 264"/>
                  <a:gd name="T76" fmla="*/ 1 w 260"/>
                  <a:gd name="T77" fmla="*/ 1 h 264"/>
                  <a:gd name="T78" fmla="*/ 1 w 260"/>
                  <a:gd name="T79" fmla="*/ 1 h 264"/>
                  <a:gd name="T80" fmla="*/ 1 w 260"/>
                  <a:gd name="T81" fmla="*/ 1 h 264"/>
                  <a:gd name="T82" fmla="*/ 1 w 260"/>
                  <a:gd name="T83" fmla="*/ 1 h 264"/>
                  <a:gd name="T84" fmla="*/ 1 w 260"/>
                  <a:gd name="T85" fmla="*/ 1 h 264"/>
                  <a:gd name="T86" fmla="*/ 1 w 260"/>
                  <a:gd name="T87" fmla="*/ 1 h 264"/>
                  <a:gd name="T88" fmla="*/ 1 w 260"/>
                  <a:gd name="T89" fmla="*/ 1 h 264"/>
                  <a:gd name="T90" fmla="*/ 1 w 260"/>
                  <a:gd name="T91" fmla="*/ 1 h 264"/>
                  <a:gd name="T92" fmla="*/ 1 w 260"/>
                  <a:gd name="T93" fmla="*/ 1 h 264"/>
                  <a:gd name="T94" fmla="*/ 1 w 260"/>
                  <a:gd name="T95" fmla="*/ 1 h 264"/>
                  <a:gd name="T96" fmla="*/ 1 w 260"/>
                  <a:gd name="T97" fmla="*/ 1 h 264"/>
                  <a:gd name="T98" fmla="*/ 1 w 260"/>
                  <a:gd name="T99" fmla="*/ 1 h 264"/>
                  <a:gd name="T100" fmla="*/ 1 w 260"/>
                  <a:gd name="T101" fmla="*/ 1 h 264"/>
                  <a:gd name="T102" fmla="*/ 1 w 260"/>
                  <a:gd name="T103" fmla="*/ 0 h 2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0"/>
                  <a:gd name="T157" fmla="*/ 0 h 264"/>
                  <a:gd name="T158" fmla="*/ 260 w 260"/>
                  <a:gd name="T159" fmla="*/ 264 h 2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0" h="264">
                    <a:moveTo>
                      <a:pt x="13" y="0"/>
                    </a:moveTo>
                    <a:lnTo>
                      <a:pt x="19" y="5"/>
                    </a:lnTo>
                    <a:lnTo>
                      <a:pt x="29" y="17"/>
                    </a:lnTo>
                    <a:lnTo>
                      <a:pt x="43" y="27"/>
                    </a:lnTo>
                    <a:lnTo>
                      <a:pt x="50" y="33"/>
                    </a:lnTo>
                    <a:lnTo>
                      <a:pt x="56" y="29"/>
                    </a:lnTo>
                    <a:lnTo>
                      <a:pt x="60" y="24"/>
                    </a:lnTo>
                    <a:lnTo>
                      <a:pt x="68" y="20"/>
                    </a:lnTo>
                    <a:lnTo>
                      <a:pt x="76" y="22"/>
                    </a:lnTo>
                    <a:lnTo>
                      <a:pt x="82" y="24"/>
                    </a:lnTo>
                    <a:lnTo>
                      <a:pt x="84" y="26"/>
                    </a:lnTo>
                    <a:lnTo>
                      <a:pt x="84" y="29"/>
                    </a:lnTo>
                    <a:lnTo>
                      <a:pt x="90" y="36"/>
                    </a:lnTo>
                    <a:lnTo>
                      <a:pt x="97" y="43"/>
                    </a:lnTo>
                    <a:lnTo>
                      <a:pt x="101" y="47"/>
                    </a:lnTo>
                    <a:lnTo>
                      <a:pt x="105" y="52"/>
                    </a:lnTo>
                    <a:lnTo>
                      <a:pt x="107" y="59"/>
                    </a:lnTo>
                    <a:lnTo>
                      <a:pt x="111" y="66"/>
                    </a:lnTo>
                    <a:lnTo>
                      <a:pt x="117" y="73"/>
                    </a:lnTo>
                    <a:lnTo>
                      <a:pt x="125" y="80"/>
                    </a:lnTo>
                    <a:lnTo>
                      <a:pt x="133" y="85"/>
                    </a:lnTo>
                    <a:lnTo>
                      <a:pt x="142" y="92"/>
                    </a:lnTo>
                    <a:lnTo>
                      <a:pt x="152" y="102"/>
                    </a:lnTo>
                    <a:lnTo>
                      <a:pt x="160" y="113"/>
                    </a:lnTo>
                    <a:lnTo>
                      <a:pt x="162" y="116"/>
                    </a:lnTo>
                    <a:lnTo>
                      <a:pt x="158" y="114"/>
                    </a:lnTo>
                    <a:lnTo>
                      <a:pt x="150" y="109"/>
                    </a:lnTo>
                    <a:lnTo>
                      <a:pt x="140" y="104"/>
                    </a:lnTo>
                    <a:lnTo>
                      <a:pt x="131" y="100"/>
                    </a:lnTo>
                    <a:lnTo>
                      <a:pt x="121" y="97"/>
                    </a:lnTo>
                    <a:lnTo>
                      <a:pt x="113" y="92"/>
                    </a:lnTo>
                    <a:lnTo>
                      <a:pt x="105" y="88"/>
                    </a:lnTo>
                    <a:lnTo>
                      <a:pt x="103" y="87"/>
                    </a:lnTo>
                    <a:lnTo>
                      <a:pt x="103" y="90"/>
                    </a:lnTo>
                    <a:lnTo>
                      <a:pt x="107" y="97"/>
                    </a:lnTo>
                    <a:lnTo>
                      <a:pt x="113" y="106"/>
                    </a:lnTo>
                    <a:lnTo>
                      <a:pt x="121" y="114"/>
                    </a:lnTo>
                    <a:lnTo>
                      <a:pt x="131" y="121"/>
                    </a:lnTo>
                    <a:lnTo>
                      <a:pt x="142" y="127"/>
                    </a:lnTo>
                    <a:lnTo>
                      <a:pt x="152" y="130"/>
                    </a:lnTo>
                    <a:lnTo>
                      <a:pt x="162" y="130"/>
                    </a:lnTo>
                    <a:lnTo>
                      <a:pt x="172" y="132"/>
                    </a:lnTo>
                    <a:lnTo>
                      <a:pt x="180" y="139"/>
                    </a:lnTo>
                    <a:lnTo>
                      <a:pt x="185" y="147"/>
                    </a:lnTo>
                    <a:lnTo>
                      <a:pt x="193" y="154"/>
                    </a:lnTo>
                    <a:lnTo>
                      <a:pt x="205" y="167"/>
                    </a:lnTo>
                    <a:lnTo>
                      <a:pt x="217" y="184"/>
                    </a:lnTo>
                    <a:lnTo>
                      <a:pt x="228" y="200"/>
                    </a:lnTo>
                    <a:lnTo>
                      <a:pt x="236" y="205"/>
                    </a:lnTo>
                    <a:lnTo>
                      <a:pt x="244" y="203"/>
                    </a:lnTo>
                    <a:lnTo>
                      <a:pt x="252" y="205"/>
                    </a:lnTo>
                    <a:lnTo>
                      <a:pt x="258" y="212"/>
                    </a:lnTo>
                    <a:lnTo>
                      <a:pt x="260" y="221"/>
                    </a:lnTo>
                    <a:lnTo>
                      <a:pt x="258" y="233"/>
                    </a:lnTo>
                    <a:lnTo>
                      <a:pt x="254" y="245"/>
                    </a:lnTo>
                    <a:lnTo>
                      <a:pt x="250" y="254"/>
                    </a:lnTo>
                    <a:lnTo>
                      <a:pt x="242" y="252"/>
                    </a:lnTo>
                    <a:lnTo>
                      <a:pt x="234" y="243"/>
                    </a:lnTo>
                    <a:lnTo>
                      <a:pt x="228" y="236"/>
                    </a:lnTo>
                    <a:lnTo>
                      <a:pt x="225" y="233"/>
                    </a:lnTo>
                    <a:lnTo>
                      <a:pt x="223" y="236"/>
                    </a:lnTo>
                    <a:lnTo>
                      <a:pt x="223" y="247"/>
                    </a:lnTo>
                    <a:lnTo>
                      <a:pt x="223" y="259"/>
                    </a:lnTo>
                    <a:lnTo>
                      <a:pt x="221" y="264"/>
                    </a:lnTo>
                    <a:lnTo>
                      <a:pt x="215" y="261"/>
                    </a:lnTo>
                    <a:lnTo>
                      <a:pt x="205" y="252"/>
                    </a:lnTo>
                    <a:lnTo>
                      <a:pt x="195" y="243"/>
                    </a:lnTo>
                    <a:lnTo>
                      <a:pt x="189" y="236"/>
                    </a:lnTo>
                    <a:lnTo>
                      <a:pt x="187" y="228"/>
                    </a:lnTo>
                    <a:lnTo>
                      <a:pt x="189" y="217"/>
                    </a:lnTo>
                    <a:lnTo>
                      <a:pt x="189" y="207"/>
                    </a:lnTo>
                    <a:lnTo>
                      <a:pt x="183" y="198"/>
                    </a:lnTo>
                    <a:lnTo>
                      <a:pt x="172" y="193"/>
                    </a:lnTo>
                    <a:lnTo>
                      <a:pt x="158" y="189"/>
                    </a:lnTo>
                    <a:lnTo>
                      <a:pt x="152" y="186"/>
                    </a:lnTo>
                    <a:lnTo>
                      <a:pt x="148" y="181"/>
                    </a:lnTo>
                    <a:lnTo>
                      <a:pt x="146" y="175"/>
                    </a:lnTo>
                    <a:lnTo>
                      <a:pt x="144" y="168"/>
                    </a:lnTo>
                    <a:lnTo>
                      <a:pt x="140" y="161"/>
                    </a:lnTo>
                    <a:lnTo>
                      <a:pt x="137" y="156"/>
                    </a:lnTo>
                    <a:lnTo>
                      <a:pt x="127" y="153"/>
                    </a:lnTo>
                    <a:lnTo>
                      <a:pt x="119" y="147"/>
                    </a:lnTo>
                    <a:lnTo>
                      <a:pt x="115" y="142"/>
                    </a:lnTo>
                    <a:lnTo>
                      <a:pt x="111" y="137"/>
                    </a:lnTo>
                    <a:lnTo>
                      <a:pt x="101" y="132"/>
                    </a:lnTo>
                    <a:lnTo>
                      <a:pt x="90" y="128"/>
                    </a:lnTo>
                    <a:lnTo>
                      <a:pt x="80" y="125"/>
                    </a:lnTo>
                    <a:lnTo>
                      <a:pt x="74" y="120"/>
                    </a:lnTo>
                    <a:lnTo>
                      <a:pt x="72" y="111"/>
                    </a:lnTo>
                    <a:lnTo>
                      <a:pt x="70" y="99"/>
                    </a:lnTo>
                    <a:lnTo>
                      <a:pt x="64" y="87"/>
                    </a:lnTo>
                    <a:lnTo>
                      <a:pt x="56" y="76"/>
                    </a:lnTo>
                    <a:lnTo>
                      <a:pt x="50" y="66"/>
                    </a:lnTo>
                    <a:lnTo>
                      <a:pt x="48" y="59"/>
                    </a:lnTo>
                    <a:lnTo>
                      <a:pt x="48" y="53"/>
                    </a:lnTo>
                    <a:lnTo>
                      <a:pt x="46" y="50"/>
                    </a:lnTo>
                    <a:lnTo>
                      <a:pt x="41" y="43"/>
                    </a:lnTo>
                    <a:lnTo>
                      <a:pt x="35" y="38"/>
                    </a:lnTo>
                    <a:lnTo>
                      <a:pt x="25" y="31"/>
                    </a:lnTo>
                    <a:lnTo>
                      <a:pt x="17" y="24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00"/>
                  </a:gs>
                  <a:gs pos="100000">
                    <a:srgbClr val="CC9900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3" name="Freeform 12"/>
              <p:cNvSpPr>
                <a:spLocks/>
              </p:cNvSpPr>
              <p:nvPr/>
            </p:nvSpPr>
            <p:spPr bwMode="auto">
              <a:xfrm>
                <a:off x="3562" y="3523"/>
                <a:ext cx="61" cy="48"/>
              </a:xfrm>
              <a:custGeom>
                <a:avLst/>
                <a:gdLst>
                  <a:gd name="T0" fmla="*/ 1 w 88"/>
                  <a:gd name="T1" fmla="*/ 0 h 80"/>
                  <a:gd name="T2" fmla="*/ 1 w 88"/>
                  <a:gd name="T3" fmla="*/ 0 h 80"/>
                  <a:gd name="T4" fmla="*/ 1 w 88"/>
                  <a:gd name="T5" fmla="*/ 1 h 80"/>
                  <a:gd name="T6" fmla="*/ 1 w 88"/>
                  <a:gd name="T7" fmla="*/ 1 h 80"/>
                  <a:gd name="T8" fmla="*/ 1 w 88"/>
                  <a:gd name="T9" fmla="*/ 1 h 80"/>
                  <a:gd name="T10" fmla="*/ 1 w 88"/>
                  <a:gd name="T11" fmla="*/ 1 h 80"/>
                  <a:gd name="T12" fmla="*/ 1 w 88"/>
                  <a:gd name="T13" fmla="*/ 1 h 80"/>
                  <a:gd name="T14" fmla="*/ 1 w 88"/>
                  <a:gd name="T15" fmla="*/ 1 h 80"/>
                  <a:gd name="T16" fmla="*/ 1 w 88"/>
                  <a:gd name="T17" fmla="*/ 1 h 80"/>
                  <a:gd name="T18" fmla="*/ 1 w 88"/>
                  <a:gd name="T19" fmla="*/ 1 h 80"/>
                  <a:gd name="T20" fmla="*/ 1 w 88"/>
                  <a:gd name="T21" fmla="*/ 1 h 80"/>
                  <a:gd name="T22" fmla="*/ 1 w 88"/>
                  <a:gd name="T23" fmla="*/ 1 h 80"/>
                  <a:gd name="T24" fmla="*/ 1 w 88"/>
                  <a:gd name="T25" fmla="*/ 1 h 80"/>
                  <a:gd name="T26" fmla="*/ 1 w 88"/>
                  <a:gd name="T27" fmla="*/ 1 h 80"/>
                  <a:gd name="T28" fmla="*/ 1 w 88"/>
                  <a:gd name="T29" fmla="*/ 1 h 80"/>
                  <a:gd name="T30" fmla="*/ 1 w 88"/>
                  <a:gd name="T31" fmla="*/ 1 h 80"/>
                  <a:gd name="T32" fmla="*/ 1 w 88"/>
                  <a:gd name="T33" fmla="*/ 1 h 80"/>
                  <a:gd name="T34" fmla="*/ 1 w 88"/>
                  <a:gd name="T35" fmla="*/ 1 h 80"/>
                  <a:gd name="T36" fmla="*/ 1 w 88"/>
                  <a:gd name="T37" fmla="*/ 1 h 80"/>
                  <a:gd name="T38" fmla="*/ 1 w 88"/>
                  <a:gd name="T39" fmla="*/ 1 h 80"/>
                  <a:gd name="T40" fmla="*/ 1 w 88"/>
                  <a:gd name="T41" fmla="*/ 1 h 80"/>
                  <a:gd name="T42" fmla="*/ 0 w 88"/>
                  <a:gd name="T43" fmla="*/ 1 h 80"/>
                  <a:gd name="T44" fmla="*/ 0 w 88"/>
                  <a:gd name="T45" fmla="*/ 1 h 80"/>
                  <a:gd name="T46" fmla="*/ 0 w 88"/>
                  <a:gd name="T47" fmla="*/ 1 h 80"/>
                  <a:gd name="T48" fmla="*/ 1 w 88"/>
                  <a:gd name="T49" fmla="*/ 0 h 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0"/>
                  <a:gd name="T77" fmla="*/ 88 w 88"/>
                  <a:gd name="T78" fmla="*/ 80 h 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0">
                    <a:moveTo>
                      <a:pt x="2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17" y="7"/>
                    </a:lnTo>
                    <a:lnTo>
                      <a:pt x="33" y="17"/>
                    </a:lnTo>
                    <a:lnTo>
                      <a:pt x="47" y="26"/>
                    </a:lnTo>
                    <a:lnTo>
                      <a:pt x="55" y="31"/>
                    </a:lnTo>
                    <a:lnTo>
                      <a:pt x="62" y="37"/>
                    </a:lnTo>
                    <a:lnTo>
                      <a:pt x="74" y="45"/>
                    </a:lnTo>
                    <a:lnTo>
                      <a:pt x="84" y="59"/>
                    </a:lnTo>
                    <a:lnTo>
                      <a:pt x="88" y="71"/>
                    </a:lnTo>
                    <a:lnTo>
                      <a:pt x="88" y="80"/>
                    </a:lnTo>
                    <a:lnTo>
                      <a:pt x="80" y="80"/>
                    </a:lnTo>
                    <a:lnTo>
                      <a:pt x="70" y="75"/>
                    </a:lnTo>
                    <a:lnTo>
                      <a:pt x="62" y="68"/>
                    </a:lnTo>
                    <a:lnTo>
                      <a:pt x="53" y="59"/>
                    </a:lnTo>
                    <a:lnTo>
                      <a:pt x="37" y="47"/>
                    </a:lnTo>
                    <a:lnTo>
                      <a:pt x="25" y="37"/>
                    </a:lnTo>
                    <a:lnTo>
                      <a:pt x="17" y="28"/>
                    </a:lnTo>
                    <a:lnTo>
                      <a:pt x="12" y="23"/>
                    </a:lnTo>
                    <a:lnTo>
                      <a:pt x="6" y="19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4" name="Freeform 13"/>
              <p:cNvSpPr>
                <a:spLocks/>
              </p:cNvSpPr>
              <p:nvPr/>
            </p:nvSpPr>
            <p:spPr bwMode="auto">
              <a:xfrm>
                <a:off x="3639" y="3580"/>
                <a:ext cx="84" cy="57"/>
              </a:xfrm>
              <a:custGeom>
                <a:avLst/>
                <a:gdLst>
                  <a:gd name="T0" fmla="*/ 0 w 122"/>
                  <a:gd name="T1" fmla="*/ 0 h 96"/>
                  <a:gd name="T2" fmla="*/ 1 w 122"/>
                  <a:gd name="T3" fmla="*/ 1 h 96"/>
                  <a:gd name="T4" fmla="*/ 1 w 122"/>
                  <a:gd name="T5" fmla="*/ 1 h 96"/>
                  <a:gd name="T6" fmla="*/ 1 w 122"/>
                  <a:gd name="T7" fmla="*/ 1 h 96"/>
                  <a:gd name="T8" fmla="*/ 1 w 122"/>
                  <a:gd name="T9" fmla="*/ 1 h 96"/>
                  <a:gd name="T10" fmla="*/ 1 w 122"/>
                  <a:gd name="T11" fmla="*/ 1 h 96"/>
                  <a:gd name="T12" fmla="*/ 1 w 122"/>
                  <a:gd name="T13" fmla="*/ 1 h 96"/>
                  <a:gd name="T14" fmla="*/ 1 w 122"/>
                  <a:gd name="T15" fmla="*/ 1 h 96"/>
                  <a:gd name="T16" fmla="*/ 1 w 122"/>
                  <a:gd name="T17" fmla="*/ 1 h 96"/>
                  <a:gd name="T18" fmla="*/ 1 w 122"/>
                  <a:gd name="T19" fmla="*/ 1 h 96"/>
                  <a:gd name="T20" fmla="*/ 1 w 122"/>
                  <a:gd name="T21" fmla="*/ 1 h 96"/>
                  <a:gd name="T22" fmla="*/ 1 w 122"/>
                  <a:gd name="T23" fmla="*/ 1 h 96"/>
                  <a:gd name="T24" fmla="*/ 1 w 122"/>
                  <a:gd name="T25" fmla="*/ 1 h 96"/>
                  <a:gd name="T26" fmla="*/ 1 w 122"/>
                  <a:gd name="T27" fmla="*/ 1 h 96"/>
                  <a:gd name="T28" fmla="*/ 1 w 122"/>
                  <a:gd name="T29" fmla="*/ 1 h 96"/>
                  <a:gd name="T30" fmla="*/ 1 w 122"/>
                  <a:gd name="T31" fmla="*/ 1 h 96"/>
                  <a:gd name="T32" fmla="*/ 1 w 122"/>
                  <a:gd name="T33" fmla="*/ 1 h 96"/>
                  <a:gd name="T34" fmla="*/ 1 w 122"/>
                  <a:gd name="T35" fmla="*/ 1 h 96"/>
                  <a:gd name="T36" fmla="*/ 1 w 122"/>
                  <a:gd name="T37" fmla="*/ 1 h 96"/>
                  <a:gd name="T38" fmla="*/ 1 w 122"/>
                  <a:gd name="T39" fmla="*/ 1 h 96"/>
                  <a:gd name="T40" fmla="*/ 1 w 122"/>
                  <a:gd name="T41" fmla="*/ 1 h 96"/>
                  <a:gd name="T42" fmla="*/ 1 w 122"/>
                  <a:gd name="T43" fmla="*/ 1 h 96"/>
                  <a:gd name="T44" fmla="*/ 1 w 122"/>
                  <a:gd name="T45" fmla="*/ 1 h 96"/>
                  <a:gd name="T46" fmla="*/ 1 w 122"/>
                  <a:gd name="T47" fmla="*/ 1 h 96"/>
                  <a:gd name="T48" fmla="*/ 1 w 122"/>
                  <a:gd name="T49" fmla="*/ 1 h 96"/>
                  <a:gd name="T50" fmla="*/ 1 w 122"/>
                  <a:gd name="T51" fmla="*/ 1 h 96"/>
                  <a:gd name="T52" fmla="*/ 1 w 122"/>
                  <a:gd name="T53" fmla="*/ 1 h 96"/>
                  <a:gd name="T54" fmla="*/ 1 w 122"/>
                  <a:gd name="T55" fmla="*/ 1 h 96"/>
                  <a:gd name="T56" fmla="*/ 1 w 122"/>
                  <a:gd name="T57" fmla="*/ 1 h 96"/>
                  <a:gd name="T58" fmla="*/ 1 w 122"/>
                  <a:gd name="T59" fmla="*/ 1 h 96"/>
                  <a:gd name="T60" fmla="*/ 1 w 122"/>
                  <a:gd name="T61" fmla="*/ 1 h 96"/>
                  <a:gd name="T62" fmla="*/ 1 w 122"/>
                  <a:gd name="T63" fmla="*/ 1 h 96"/>
                  <a:gd name="T64" fmla="*/ 1 w 122"/>
                  <a:gd name="T65" fmla="*/ 1 h 96"/>
                  <a:gd name="T66" fmla="*/ 1 w 122"/>
                  <a:gd name="T67" fmla="*/ 1 h 96"/>
                  <a:gd name="T68" fmla="*/ 1 w 122"/>
                  <a:gd name="T69" fmla="*/ 1 h 96"/>
                  <a:gd name="T70" fmla="*/ 1 w 122"/>
                  <a:gd name="T71" fmla="*/ 1 h 96"/>
                  <a:gd name="T72" fmla="*/ 0 w 122"/>
                  <a:gd name="T73" fmla="*/ 0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2"/>
                  <a:gd name="T112" fmla="*/ 0 h 96"/>
                  <a:gd name="T113" fmla="*/ 122 w 122"/>
                  <a:gd name="T114" fmla="*/ 96 h 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2" h="96">
                    <a:moveTo>
                      <a:pt x="0" y="0"/>
                    </a:moveTo>
                    <a:lnTo>
                      <a:pt x="2" y="3"/>
                    </a:lnTo>
                    <a:lnTo>
                      <a:pt x="4" y="10"/>
                    </a:lnTo>
                    <a:lnTo>
                      <a:pt x="8" y="19"/>
                    </a:lnTo>
                    <a:lnTo>
                      <a:pt x="12" y="28"/>
                    </a:lnTo>
                    <a:lnTo>
                      <a:pt x="16" y="33"/>
                    </a:lnTo>
                    <a:lnTo>
                      <a:pt x="20" y="35"/>
                    </a:lnTo>
                    <a:lnTo>
                      <a:pt x="24" y="36"/>
                    </a:lnTo>
                    <a:lnTo>
                      <a:pt x="30" y="43"/>
                    </a:lnTo>
                    <a:lnTo>
                      <a:pt x="36" y="50"/>
                    </a:lnTo>
                    <a:lnTo>
                      <a:pt x="43" y="55"/>
                    </a:lnTo>
                    <a:lnTo>
                      <a:pt x="49" y="61"/>
                    </a:lnTo>
                    <a:lnTo>
                      <a:pt x="59" y="68"/>
                    </a:lnTo>
                    <a:lnTo>
                      <a:pt x="69" y="75"/>
                    </a:lnTo>
                    <a:lnTo>
                      <a:pt x="79" y="80"/>
                    </a:lnTo>
                    <a:lnTo>
                      <a:pt x="86" y="85"/>
                    </a:lnTo>
                    <a:lnTo>
                      <a:pt x="94" y="89"/>
                    </a:lnTo>
                    <a:lnTo>
                      <a:pt x="102" y="92"/>
                    </a:lnTo>
                    <a:lnTo>
                      <a:pt x="114" y="96"/>
                    </a:lnTo>
                    <a:lnTo>
                      <a:pt x="122" y="96"/>
                    </a:lnTo>
                    <a:lnTo>
                      <a:pt x="120" y="90"/>
                    </a:lnTo>
                    <a:lnTo>
                      <a:pt x="112" y="80"/>
                    </a:lnTo>
                    <a:lnTo>
                      <a:pt x="104" y="71"/>
                    </a:lnTo>
                    <a:lnTo>
                      <a:pt x="96" y="66"/>
                    </a:lnTo>
                    <a:lnTo>
                      <a:pt x="94" y="64"/>
                    </a:lnTo>
                    <a:lnTo>
                      <a:pt x="92" y="59"/>
                    </a:lnTo>
                    <a:lnTo>
                      <a:pt x="86" y="49"/>
                    </a:lnTo>
                    <a:lnTo>
                      <a:pt x="77" y="40"/>
                    </a:lnTo>
                    <a:lnTo>
                      <a:pt x="67" y="38"/>
                    </a:lnTo>
                    <a:lnTo>
                      <a:pt x="59" y="38"/>
                    </a:lnTo>
                    <a:lnTo>
                      <a:pt x="55" y="33"/>
                    </a:lnTo>
                    <a:lnTo>
                      <a:pt x="53" y="28"/>
                    </a:lnTo>
                    <a:lnTo>
                      <a:pt x="49" y="22"/>
                    </a:lnTo>
                    <a:lnTo>
                      <a:pt x="39" y="15"/>
                    </a:lnTo>
                    <a:lnTo>
                      <a:pt x="26" y="7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5" name="Freeform 14"/>
              <p:cNvSpPr>
                <a:spLocks/>
              </p:cNvSpPr>
              <p:nvPr/>
            </p:nvSpPr>
            <p:spPr bwMode="auto">
              <a:xfrm>
                <a:off x="3470" y="3509"/>
                <a:ext cx="129" cy="112"/>
              </a:xfrm>
              <a:custGeom>
                <a:avLst/>
                <a:gdLst>
                  <a:gd name="T0" fmla="*/ 1 w 186"/>
                  <a:gd name="T1" fmla="*/ 1 h 188"/>
                  <a:gd name="T2" fmla="*/ 1 w 186"/>
                  <a:gd name="T3" fmla="*/ 0 h 188"/>
                  <a:gd name="T4" fmla="*/ 1 w 186"/>
                  <a:gd name="T5" fmla="*/ 1 h 188"/>
                  <a:gd name="T6" fmla="*/ 1 w 186"/>
                  <a:gd name="T7" fmla="*/ 1 h 188"/>
                  <a:gd name="T8" fmla="*/ 0 w 186"/>
                  <a:gd name="T9" fmla="*/ 1 h 188"/>
                  <a:gd name="T10" fmla="*/ 1 w 186"/>
                  <a:gd name="T11" fmla="*/ 1 h 188"/>
                  <a:gd name="T12" fmla="*/ 1 w 186"/>
                  <a:gd name="T13" fmla="*/ 1 h 188"/>
                  <a:gd name="T14" fmla="*/ 1 w 186"/>
                  <a:gd name="T15" fmla="*/ 1 h 188"/>
                  <a:gd name="T16" fmla="*/ 1 w 186"/>
                  <a:gd name="T17" fmla="*/ 1 h 188"/>
                  <a:gd name="T18" fmla="*/ 1 w 186"/>
                  <a:gd name="T19" fmla="*/ 1 h 188"/>
                  <a:gd name="T20" fmla="*/ 1 w 186"/>
                  <a:gd name="T21" fmla="*/ 1 h 188"/>
                  <a:gd name="T22" fmla="*/ 1 w 186"/>
                  <a:gd name="T23" fmla="*/ 1 h 188"/>
                  <a:gd name="T24" fmla="*/ 1 w 186"/>
                  <a:gd name="T25" fmla="*/ 1 h 188"/>
                  <a:gd name="T26" fmla="*/ 1 w 186"/>
                  <a:gd name="T27" fmla="*/ 1 h 188"/>
                  <a:gd name="T28" fmla="*/ 1 w 186"/>
                  <a:gd name="T29" fmla="*/ 1 h 188"/>
                  <a:gd name="T30" fmla="*/ 1 w 186"/>
                  <a:gd name="T31" fmla="*/ 1 h 188"/>
                  <a:gd name="T32" fmla="*/ 1 w 186"/>
                  <a:gd name="T33" fmla="*/ 1 h 188"/>
                  <a:gd name="T34" fmla="*/ 1 w 186"/>
                  <a:gd name="T35" fmla="*/ 1 h 188"/>
                  <a:gd name="T36" fmla="*/ 1 w 186"/>
                  <a:gd name="T37" fmla="*/ 1 h 188"/>
                  <a:gd name="T38" fmla="*/ 1 w 186"/>
                  <a:gd name="T39" fmla="*/ 1 h 188"/>
                  <a:gd name="T40" fmla="*/ 1 w 186"/>
                  <a:gd name="T41" fmla="*/ 1 h 188"/>
                  <a:gd name="T42" fmla="*/ 1 w 186"/>
                  <a:gd name="T43" fmla="*/ 1 h 188"/>
                  <a:gd name="T44" fmla="*/ 1 w 186"/>
                  <a:gd name="T45" fmla="*/ 1 h 188"/>
                  <a:gd name="T46" fmla="*/ 1 w 186"/>
                  <a:gd name="T47" fmla="*/ 1 h 188"/>
                  <a:gd name="T48" fmla="*/ 1 w 186"/>
                  <a:gd name="T49" fmla="*/ 1 h 188"/>
                  <a:gd name="T50" fmla="*/ 1 w 186"/>
                  <a:gd name="T51" fmla="*/ 1 h 188"/>
                  <a:gd name="T52" fmla="*/ 1 w 186"/>
                  <a:gd name="T53" fmla="*/ 1 h 188"/>
                  <a:gd name="T54" fmla="*/ 1 w 186"/>
                  <a:gd name="T55" fmla="*/ 1 h 188"/>
                  <a:gd name="T56" fmla="*/ 1 w 186"/>
                  <a:gd name="T57" fmla="*/ 1 h 188"/>
                  <a:gd name="T58" fmla="*/ 1 w 186"/>
                  <a:gd name="T59" fmla="*/ 1 h 188"/>
                  <a:gd name="T60" fmla="*/ 1 w 186"/>
                  <a:gd name="T61" fmla="*/ 1 h 188"/>
                  <a:gd name="T62" fmla="*/ 1 w 186"/>
                  <a:gd name="T63" fmla="*/ 1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6"/>
                  <a:gd name="T97" fmla="*/ 0 h 188"/>
                  <a:gd name="T98" fmla="*/ 186 w 186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6" h="188">
                    <a:moveTo>
                      <a:pt x="25" y="13"/>
                    </a:moveTo>
                    <a:lnTo>
                      <a:pt x="21" y="9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8" y="30"/>
                    </a:lnTo>
                    <a:lnTo>
                      <a:pt x="17" y="28"/>
                    </a:lnTo>
                    <a:lnTo>
                      <a:pt x="27" y="28"/>
                    </a:lnTo>
                    <a:lnTo>
                      <a:pt x="33" y="30"/>
                    </a:lnTo>
                    <a:lnTo>
                      <a:pt x="35" y="39"/>
                    </a:lnTo>
                    <a:lnTo>
                      <a:pt x="35" y="49"/>
                    </a:lnTo>
                    <a:lnTo>
                      <a:pt x="39" y="56"/>
                    </a:lnTo>
                    <a:lnTo>
                      <a:pt x="45" y="61"/>
                    </a:lnTo>
                    <a:lnTo>
                      <a:pt x="56" y="68"/>
                    </a:lnTo>
                    <a:lnTo>
                      <a:pt x="72" y="79"/>
                    </a:lnTo>
                    <a:lnTo>
                      <a:pt x="86" y="94"/>
                    </a:lnTo>
                    <a:lnTo>
                      <a:pt x="98" y="110"/>
                    </a:lnTo>
                    <a:lnTo>
                      <a:pt x="107" y="124"/>
                    </a:lnTo>
                    <a:lnTo>
                      <a:pt x="117" y="136"/>
                    </a:lnTo>
                    <a:lnTo>
                      <a:pt x="127" y="145"/>
                    </a:lnTo>
                    <a:lnTo>
                      <a:pt x="137" y="154"/>
                    </a:lnTo>
                    <a:lnTo>
                      <a:pt x="143" y="162"/>
                    </a:lnTo>
                    <a:lnTo>
                      <a:pt x="148" y="171"/>
                    </a:lnTo>
                    <a:lnTo>
                      <a:pt x="154" y="180"/>
                    </a:lnTo>
                    <a:lnTo>
                      <a:pt x="160" y="187"/>
                    </a:lnTo>
                    <a:lnTo>
                      <a:pt x="168" y="188"/>
                    </a:lnTo>
                    <a:lnTo>
                      <a:pt x="176" y="188"/>
                    </a:lnTo>
                    <a:lnTo>
                      <a:pt x="182" y="185"/>
                    </a:lnTo>
                    <a:lnTo>
                      <a:pt x="186" y="180"/>
                    </a:lnTo>
                    <a:lnTo>
                      <a:pt x="182" y="173"/>
                    </a:lnTo>
                    <a:lnTo>
                      <a:pt x="174" y="162"/>
                    </a:lnTo>
                    <a:lnTo>
                      <a:pt x="166" y="152"/>
                    </a:lnTo>
                    <a:lnTo>
                      <a:pt x="156" y="143"/>
                    </a:lnTo>
                    <a:lnTo>
                      <a:pt x="150" y="136"/>
                    </a:lnTo>
                    <a:lnTo>
                      <a:pt x="145" y="134"/>
                    </a:lnTo>
                    <a:lnTo>
                      <a:pt x="139" y="133"/>
                    </a:lnTo>
                    <a:lnTo>
                      <a:pt x="137" y="129"/>
                    </a:lnTo>
                    <a:lnTo>
                      <a:pt x="135" y="124"/>
                    </a:lnTo>
                    <a:lnTo>
                      <a:pt x="135" y="119"/>
                    </a:lnTo>
                    <a:lnTo>
                      <a:pt x="133" y="115"/>
                    </a:lnTo>
                    <a:lnTo>
                      <a:pt x="127" y="110"/>
                    </a:lnTo>
                    <a:lnTo>
                      <a:pt x="119" y="105"/>
                    </a:lnTo>
                    <a:lnTo>
                      <a:pt x="109" y="94"/>
                    </a:lnTo>
                    <a:lnTo>
                      <a:pt x="100" y="80"/>
                    </a:lnTo>
                    <a:lnTo>
                      <a:pt x="90" y="68"/>
                    </a:lnTo>
                    <a:lnTo>
                      <a:pt x="78" y="61"/>
                    </a:lnTo>
                    <a:lnTo>
                      <a:pt x="68" y="60"/>
                    </a:lnTo>
                    <a:lnTo>
                      <a:pt x="60" y="56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51" y="37"/>
                    </a:lnTo>
                    <a:lnTo>
                      <a:pt x="45" y="30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23" y="18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6" name="Freeform 15"/>
              <p:cNvSpPr>
                <a:spLocks/>
              </p:cNvSpPr>
              <p:nvPr/>
            </p:nvSpPr>
            <p:spPr bwMode="auto">
              <a:xfrm>
                <a:off x="3302" y="3338"/>
                <a:ext cx="36" cy="38"/>
              </a:xfrm>
              <a:custGeom>
                <a:avLst/>
                <a:gdLst>
                  <a:gd name="T0" fmla="*/ 1 w 53"/>
                  <a:gd name="T1" fmla="*/ 0 h 65"/>
                  <a:gd name="T2" fmla="*/ 1 w 53"/>
                  <a:gd name="T3" fmla="*/ 1 h 65"/>
                  <a:gd name="T4" fmla="*/ 1 w 53"/>
                  <a:gd name="T5" fmla="*/ 1 h 65"/>
                  <a:gd name="T6" fmla="*/ 1 w 53"/>
                  <a:gd name="T7" fmla="*/ 1 h 65"/>
                  <a:gd name="T8" fmla="*/ 1 w 53"/>
                  <a:gd name="T9" fmla="*/ 1 h 65"/>
                  <a:gd name="T10" fmla="*/ 1 w 53"/>
                  <a:gd name="T11" fmla="*/ 1 h 65"/>
                  <a:gd name="T12" fmla="*/ 1 w 53"/>
                  <a:gd name="T13" fmla="*/ 1 h 65"/>
                  <a:gd name="T14" fmla="*/ 1 w 53"/>
                  <a:gd name="T15" fmla="*/ 1 h 65"/>
                  <a:gd name="T16" fmla="*/ 1 w 53"/>
                  <a:gd name="T17" fmla="*/ 1 h 65"/>
                  <a:gd name="T18" fmla="*/ 1 w 53"/>
                  <a:gd name="T19" fmla="*/ 1 h 65"/>
                  <a:gd name="T20" fmla="*/ 1 w 53"/>
                  <a:gd name="T21" fmla="*/ 1 h 65"/>
                  <a:gd name="T22" fmla="*/ 1 w 53"/>
                  <a:gd name="T23" fmla="*/ 1 h 65"/>
                  <a:gd name="T24" fmla="*/ 1 w 53"/>
                  <a:gd name="T25" fmla="*/ 1 h 65"/>
                  <a:gd name="T26" fmla="*/ 1 w 53"/>
                  <a:gd name="T27" fmla="*/ 1 h 65"/>
                  <a:gd name="T28" fmla="*/ 1 w 53"/>
                  <a:gd name="T29" fmla="*/ 1 h 65"/>
                  <a:gd name="T30" fmla="*/ 1 w 53"/>
                  <a:gd name="T31" fmla="*/ 1 h 65"/>
                  <a:gd name="T32" fmla="*/ 1 w 53"/>
                  <a:gd name="T33" fmla="*/ 1 h 65"/>
                  <a:gd name="T34" fmla="*/ 1 w 53"/>
                  <a:gd name="T35" fmla="*/ 1 h 65"/>
                  <a:gd name="T36" fmla="*/ 0 w 53"/>
                  <a:gd name="T37" fmla="*/ 1 h 65"/>
                  <a:gd name="T38" fmla="*/ 1 w 53"/>
                  <a:gd name="T39" fmla="*/ 1 h 65"/>
                  <a:gd name="T40" fmla="*/ 1 w 53"/>
                  <a:gd name="T41" fmla="*/ 0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65"/>
                  <a:gd name="T65" fmla="*/ 53 w 53"/>
                  <a:gd name="T66" fmla="*/ 65 h 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65">
                    <a:moveTo>
                      <a:pt x="8" y="0"/>
                    </a:moveTo>
                    <a:lnTo>
                      <a:pt x="12" y="2"/>
                    </a:lnTo>
                    <a:lnTo>
                      <a:pt x="24" y="5"/>
                    </a:lnTo>
                    <a:lnTo>
                      <a:pt x="35" y="12"/>
                    </a:lnTo>
                    <a:lnTo>
                      <a:pt x="45" y="21"/>
                    </a:lnTo>
                    <a:lnTo>
                      <a:pt x="49" y="31"/>
                    </a:lnTo>
                    <a:lnTo>
                      <a:pt x="53" y="44"/>
                    </a:lnTo>
                    <a:lnTo>
                      <a:pt x="53" y="54"/>
                    </a:lnTo>
                    <a:lnTo>
                      <a:pt x="53" y="63"/>
                    </a:lnTo>
                    <a:lnTo>
                      <a:pt x="51" y="65"/>
                    </a:lnTo>
                    <a:lnTo>
                      <a:pt x="47" y="58"/>
                    </a:lnTo>
                    <a:lnTo>
                      <a:pt x="41" y="47"/>
                    </a:lnTo>
                    <a:lnTo>
                      <a:pt x="31" y="38"/>
                    </a:lnTo>
                    <a:lnTo>
                      <a:pt x="25" y="33"/>
                    </a:lnTo>
                    <a:lnTo>
                      <a:pt x="24" y="28"/>
                    </a:lnTo>
                    <a:lnTo>
                      <a:pt x="20" y="25"/>
                    </a:lnTo>
                    <a:lnTo>
                      <a:pt x="14" y="19"/>
                    </a:lnTo>
                    <a:lnTo>
                      <a:pt x="6" y="14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7" name="Freeform 16"/>
              <p:cNvSpPr>
                <a:spLocks/>
              </p:cNvSpPr>
              <p:nvPr/>
            </p:nvSpPr>
            <p:spPr bwMode="auto">
              <a:xfrm>
                <a:off x="3435" y="3397"/>
                <a:ext cx="22" cy="33"/>
              </a:xfrm>
              <a:custGeom>
                <a:avLst/>
                <a:gdLst>
                  <a:gd name="T0" fmla="*/ 1 w 31"/>
                  <a:gd name="T1" fmla="*/ 1 h 56"/>
                  <a:gd name="T2" fmla="*/ 1 w 31"/>
                  <a:gd name="T3" fmla="*/ 1 h 56"/>
                  <a:gd name="T4" fmla="*/ 1 w 31"/>
                  <a:gd name="T5" fmla="*/ 1 h 56"/>
                  <a:gd name="T6" fmla="*/ 0 w 31"/>
                  <a:gd name="T7" fmla="*/ 1 h 56"/>
                  <a:gd name="T8" fmla="*/ 0 w 31"/>
                  <a:gd name="T9" fmla="*/ 1 h 56"/>
                  <a:gd name="T10" fmla="*/ 1 w 31"/>
                  <a:gd name="T11" fmla="*/ 1 h 56"/>
                  <a:gd name="T12" fmla="*/ 1 w 31"/>
                  <a:gd name="T13" fmla="*/ 1 h 56"/>
                  <a:gd name="T14" fmla="*/ 1 w 31"/>
                  <a:gd name="T15" fmla="*/ 1 h 56"/>
                  <a:gd name="T16" fmla="*/ 0 w 31"/>
                  <a:gd name="T17" fmla="*/ 1 h 56"/>
                  <a:gd name="T18" fmla="*/ 1 w 31"/>
                  <a:gd name="T19" fmla="*/ 1 h 56"/>
                  <a:gd name="T20" fmla="*/ 1 w 31"/>
                  <a:gd name="T21" fmla="*/ 1 h 56"/>
                  <a:gd name="T22" fmla="*/ 1 w 31"/>
                  <a:gd name="T23" fmla="*/ 1 h 56"/>
                  <a:gd name="T24" fmla="*/ 1 w 31"/>
                  <a:gd name="T25" fmla="*/ 1 h 56"/>
                  <a:gd name="T26" fmla="*/ 1 w 31"/>
                  <a:gd name="T27" fmla="*/ 1 h 56"/>
                  <a:gd name="T28" fmla="*/ 1 w 31"/>
                  <a:gd name="T29" fmla="*/ 1 h 56"/>
                  <a:gd name="T30" fmla="*/ 1 w 31"/>
                  <a:gd name="T31" fmla="*/ 1 h 56"/>
                  <a:gd name="T32" fmla="*/ 1 w 31"/>
                  <a:gd name="T33" fmla="*/ 1 h 56"/>
                  <a:gd name="T34" fmla="*/ 1 w 31"/>
                  <a:gd name="T35" fmla="*/ 1 h 56"/>
                  <a:gd name="T36" fmla="*/ 1 w 31"/>
                  <a:gd name="T37" fmla="*/ 1 h 56"/>
                  <a:gd name="T38" fmla="*/ 1 w 31"/>
                  <a:gd name="T39" fmla="*/ 0 h 56"/>
                  <a:gd name="T40" fmla="*/ 1 w 31"/>
                  <a:gd name="T41" fmla="*/ 1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56"/>
                  <a:gd name="T65" fmla="*/ 31 w 31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56">
                    <a:moveTo>
                      <a:pt x="4" y="2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2" y="37"/>
                    </a:lnTo>
                    <a:lnTo>
                      <a:pt x="2" y="42"/>
                    </a:lnTo>
                    <a:lnTo>
                      <a:pt x="0" y="49"/>
                    </a:lnTo>
                    <a:lnTo>
                      <a:pt x="2" y="54"/>
                    </a:lnTo>
                    <a:lnTo>
                      <a:pt x="8" y="56"/>
                    </a:lnTo>
                    <a:lnTo>
                      <a:pt x="14" y="54"/>
                    </a:lnTo>
                    <a:lnTo>
                      <a:pt x="19" y="47"/>
                    </a:lnTo>
                    <a:lnTo>
                      <a:pt x="25" y="37"/>
                    </a:lnTo>
                    <a:lnTo>
                      <a:pt x="29" y="28"/>
                    </a:lnTo>
                    <a:lnTo>
                      <a:pt x="31" y="21"/>
                    </a:lnTo>
                    <a:lnTo>
                      <a:pt x="29" y="14"/>
                    </a:lnTo>
                    <a:lnTo>
                      <a:pt x="25" y="9"/>
                    </a:lnTo>
                    <a:lnTo>
                      <a:pt x="19" y="4"/>
                    </a:lnTo>
                    <a:lnTo>
                      <a:pt x="1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131" y="3862"/>
                <a:ext cx="206" cy="63"/>
              </a:xfrm>
              <a:custGeom>
                <a:avLst/>
                <a:gdLst>
                  <a:gd name="T0" fmla="*/ 1 w 295"/>
                  <a:gd name="T1" fmla="*/ 1 h 106"/>
                  <a:gd name="T2" fmla="*/ 1 w 295"/>
                  <a:gd name="T3" fmla="*/ 1 h 106"/>
                  <a:gd name="T4" fmla="*/ 1 w 295"/>
                  <a:gd name="T5" fmla="*/ 1 h 106"/>
                  <a:gd name="T6" fmla="*/ 1 w 295"/>
                  <a:gd name="T7" fmla="*/ 1 h 106"/>
                  <a:gd name="T8" fmla="*/ 1 w 295"/>
                  <a:gd name="T9" fmla="*/ 1 h 106"/>
                  <a:gd name="T10" fmla="*/ 1 w 295"/>
                  <a:gd name="T11" fmla="*/ 1 h 106"/>
                  <a:gd name="T12" fmla="*/ 1 w 295"/>
                  <a:gd name="T13" fmla="*/ 1 h 106"/>
                  <a:gd name="T14" fmla="*/ 1 w 295"/>
                  <a:gd name="T15" fmla="*/ 1 h 106"/>
                  <a:gd name="T16" fmla="*/ 1 w 295"/>
                  <a:gd name="T17" fmla="*/ 1 h 106"/>
                  <a:gd name="T18" fmla="*/ 1 w 295"/>
                  <a:gd name="T19" fmla="*/ 1 h 106"/>
                  <a:gd name="T20" fmla="*/ 1 w 295"/>
                  <a:gd name="T21" fmla="*/ 1 h 106"/>
                  <a:gd name="T22" fmla="*/ 1 w 295"/>
                  <a:gd name="T23" fmla="*/ 1 h 106"/>
                  <a:gd name="T24" fmla="*/ 1 w 295"/>
                  <a:gd name="T25" fmla="*/ 1 h 106"/>
                  <a:gd name="T26" fmla="*/ 1 w 295"/>
                  <a:gd name="T27" fmla="*/ 1 h 106"/>
                  <a:gd name="T28" fmla="*/ 1 w 295"/>
                  <a:gd name="T29" fmla="*/ 1 h 106"/>
                  <a:gd name="T30" fmla="*/ 1 w 295"/>
                  <a:gd name="T31" fmla="*/ 1 h 106"/>
                  <a:gd name="T32" fmla="*/ 1 w 295"/>
                  <a:gd name="T33" fmla="*/ 1 h 106"/>
                  <a:gd name="T34" fmla="*/ 1 w 295"/>
                  <a:gd name="T35" fmla="*/ 1 h 106"/>
                  <a:gd name="T36" fmla="*/ 1 w 295"/>
                  <a:gd name="T37" fmla="*/ 1 h 106"/>
                  <a:gd name="T38" fmla="*/ 1 w 295"/>
                  <a:gd name="T39" fmla="*/ 1 h 106"/>
                  <a:gd name="T40" fmla="*/ 1 w 295"/>
                  <a:gd name="T41" fmla="*/ 1 h 106"/>
                  <a:gd name="T42" fmla="*/ 0 w 295"/>
                  <a:gd name="T43" fmla="*/ 1 h 106"/>
                  <a:gd name="T44" fmla="*/ 1 w 295"/>
                  <a:gd name="T45" fmla="*/ 1 h 106"/>
                  <a:gd name="T46" fmla="*/ 1 w 295"/>
                  <a:gd name="T47" fmla="*/ 1 h 106"/>
                  <a:gd name="T48" fmla="*/ 1 w 295"/>
                  <a:gd name="T49" fmla="*/ 1 h 106"/>
                  <a:gd name="T50" fmla="*/ 1 w 295"/>
                  <a:gd name="T51" fmla="*/ 0 h 106"/>
                  <a:gd name="T52" fmla="*/ 1 w 295"/>
                  <a:gd name="T53" fmla="*/ 1 h 106"/>
                  <a:gd name="T54" fmla="*/ 1 w 295"/>
                  <a:gd name="T55" fmla="*/ 1 h 106"/>
                  <a:gd name="T56" fmla="*/ 1 w 295"/>
                  <a:gd name="T57" fmla="*/ 1 h 106"/>
                  <a:gd name="T58" fmla="*/ 1 w 295"/>
                  <a:gd name="T59" fmla="*/ 1 h 106"/>
                  <a:gd name="T60" fmla="*/ 1 w 295"/>
                  <a:gd name="T61" fmla="*/ 1 h 106"/>
                  <a:gd name="T62" fmla="*/ 1 w 295"/>
                  <a:gd name="T63" fmla="*/ 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06"/>
                  <a:gd name="T98" fmla="*/ 295 w 295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06">
                    <a:moveTo>
                      <a:pt x="164" y="24"/>
                    </a:moveTo>
                    <a:lnTo>
                      <a:pt x="168" y="26"/>
                    </a:lnTo>
                    <a:lnTo>
                      <a:pt x="176" y="27"/>
                    </a:lnTo>
                    <a:lnTo>
                      <a:pt x="188" y="29"/>
                    </a:lnTo>
                    <a:lnTo>
                      <a:pt x="203" y="29"/>
                    </a:lnTo>
                    <a:lnTo>
                      <a:pt x="217" y="27"/>
                    </a:lnTo>
                    <a:lnTo>
                      <a:pt x="229" y="27"/>
                    </a:lnTo>
                    <a:lnTo>
                      <a:pt x="238" y="33"/>
                    </a:lnTo>
                    <a:lnTo>
                      <a:pt x="250" y="38"/>
                    </a:lnTo>
                    <a:lnTo>
                      <a:pt x="266" y="45"/>
                    </a:lnTo>
                    <a:lnTo>
                      <a:pt x="282" y="52"/>
                    </a:lnTo>
                    <a:lnTo>
                      <a:pt x="293" y="60"/>
                    </a:lnTo>
                    <a:lnTo>
                      <a:pt x="295" y="73"/>
                    </a:lnTo>
                    <a:lnTo>
                      <a:pt x="287" y="83"/>
                    </a:lnTo>
                    <a:lnTo>
                      <a:pt x="278" y="88"/>
                    </a:lnTo>
                    <a:lnTo>
                      <a:pt x="266" y="92"/>
                    </a:lnTo>
                    <a:lnTo>
                      <a:pt x="254" y="97"/>
                    </a:lnTo>
                    <a:lnTo>
                      <a:pt x="248" y="101"/>
                    </a:lnTo>
                    <a:lnTo>
                      <a:pt x="242" y="102"/>
                    </a:lnTo>
                    <a:lnTo>
                      <a:pt x="235" y="104"/>
                    </a:lnTo>
                    <a:lnTo>
                      <a:pt x="229" y="104"/>
                    </a:lnTo>
                    <a:lnTo>
                      <a:pt x="221" y="104"/>
                    </a:lnTo>
                    <a:lnTo>
                      <a:pt x="213" y="102"/>
                    </a:lnTo>
                    <a:lnTo>
                      <a:pt x="203" y="102"/>
                    </a:lnTo>
                    <a:lnTo>
                      <a:pt x="195" y="102"/>
                    </a:lnTo>
                    <a:lnTo>
                      <a:pt x="180" y="102"/>
                    </a:lnTo>
                    <a:lnTo>
                      <a:pt x="170" y="102"/>
                    </a:lnTo>
                    <a:lnTo>
                      <a:pt x="160" y="104"/>
                    </a:lnTo>
                    <a:lnTo>
                      <a:pt x="145" y="106"/>
                    </a:lnTo>
                    <a:lnTo>
                      <a:pt x="135" y="106"/>
                    </a:lnTo>
                    <a:lnTo>
                      <a:pt x="125" y="106"/>
                    </a:lnTo>
                    <a:lnTo>
                      <a:pt x="113" y="106"/>
                    </a:lnTo>
                    <a:lnTo>
                      <a:pt x="103" y="106"/>
                    </a:lnTo>
                    <a:lnTo>
                      <a:pt x="94" y="104"/>
                    </a:lnTo>
                    <a:lnTo>
                      <a:pt x="84" y="102"/>
                    </a:lnTo>
                    <a:lnTo>
                      <a:pt x="74" y="99"/>
                    </a:lnTo>
                    <a:lnTo>
                      <a:pt x="66" y="95"/>
                    </a:lnTo>
                    <a:lnTo>
                      <a:pt x="53" y="85"/>
                    </a:lnTo>
                    <a:lnTo>
                      <a:pt x="39" y="73"/>
                    </a:lnTo>
                    <a:lnTo>
                      <a:pt x="27" y="64"/>
                    </a:lnTo>
                    <a:lnTo>
                      <a:pt x="17" y="60"/>
                    </a:lnTo>
                    <a:lnTo>
                      <a:pt x="8" y="60"/>
                    </a:lnTo>
                    <a:lnTo>
                      <a:pt x="2" y="55"/>
                    </a:lnTo>
                    <a:lnTo>
                      <a:pt x="0" y="48"/>
                    </a:lnTo>
                    <a:lnTo>
                      <a:pt x="6" y="41"/>
                    </a:lnTo>
                    <a:lnTo>
                      <a:pt x="13" y="34"/>
                    </a:lnTo>
                    <a:lnTo>
                      <a:pt x="19" y="31"/>
                    </a:lnTo>
                    <a:lnTo>
                      <a:pt x="19" y="26"/>
                    </a:lnTo>
                    <a:lnTo>
                      <a:pt x="17" y="20"/>
                    </a:lnTo>
                    <a:lnTo>
                      <a:pt x="15" y="13"/>
                    </a:lnTo>
                    <a:lnTo>
                      <a:pt x="17" y="5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5" y="8"/>
                    </a:lnTo>
                    <a:lnTo>
                      <a:pt x="43" y="12"/>
                    </a:lnTo>
                    <a:lnTo>
                      <a:pt x="51" y="12"/>
                    </a:lnTo>
                    <a:lnTo>
                      <a:pt x="58" y="12"/>
                    </a:lnTo>
                    <a:lnTo>
                      <a:pt x="64" y="10"/>
                    </a:lnTo>
                    <a:lnTo>
                      <a:pt x="76" y="10"/>
                    </a:lnTo>
                    <a:lnTo>
                      <a:pt x="90" y="10"/>
                    </a:lnTo>
                    <a:lnTo>
                      <a:pt x="105" y="12"/>
                    </a:lnTo>
                    <a:lnTo>
                      <a:pt x="121" y="13"/>
                    </a:lnTo>
                    <a:lnTo>
                      <a:pt x="139" y="17"/>
                    </a:lnTo>
                    <a:lnTo>
                      <a:pt x="152" y="20"/>
                    </a:lnTo>
                    <a:lnTo>
                      <a:pt x="164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00"/>
                  </a:gs>
                  <a:gs pos="100000">
                    <a:srgbClr val="CC9900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9" name="Freeform 18"/>
              <p:cNvSpPr>
                <a:spLocks/>
              </p:cNvSpPr>
              <p:nvPr/>
            </p:nvSpPr>
            <p:spPr bwMode="auto">
              <a:xfrm>
                <a:off x="4035" y="3855"/>
                <a:ext cx="87" cy="38"/>
              </a:xfrm>
              <a:custGeom>
                <a:avLst/>
                <a:gdLst>
                  <a:gd name="T0" fmla="*/ 1 w 123"/>
                  <a:gd name="T1" fmla="*/ 1 h 63"/>
                  <a:gd name="T2" fmla="*/ 1 w 123"/>
                  <a:gd name="T3" fmla="*/ 1 h 63"/>
                  <a:gd name="T4" fmla="*/ 1 w 123"/>
                  <a:gd name="T5" fmla="*/ 1 h 63"/>
                  <a:gd name="T6" fmla="*/ 1 w 123"/>
                  <a:gd name="T7" fmla="*/ 1 h 63"/>
                  <a:gd name="T8" fmla="*/ 1 w 123"/>
                  <a:gd name="T9" fmla="*/ 1 h 63"/>
                  <a:gd name="T10" fmla="*/ 1 w 123"/>
                  <a:gd name="T11" fmla="*/ 1 h 63"/>
                  <a:gd name="T12" fmla="*/ 1 w 123"/>
                  <a:gd name="T13" fmla="*/ 1 h 63"/>
                  <a:gd name="T14" fmla="*/ 1 w 123"/>
                  <a:gd name="T15" fmla="*/ 1 h 63"/>
                  <a:gd name="T16" fmla="*/ 1 w 123"/>
                  <a:gd name="T17" fmla="*/ 1 h 63"/>
                  <a:gd name="T18" fmla="*/ 1 w 123"/>
                  <a:gd name="T19" fmla="*/ 1 h 63"/>
                  <a:gd name="T20" fmla="*/ 1 w 123"/>
                  <a:gd name="T21" fmla="*/ 0 h 63"/>
                  <a:gd name="T22" fmla="*/ 1 w 123"/>
                  <a:gd name="T23" fmla="*/ 0 h 63"/>
                  <a:gd name="T24" fmla="*/ 1 w 123"/>
                  <a:gd name="T25" fmla="*/ 1 h 63"/>
                  <a:gd name="T26" fmla="*/ 0 w 123"/>
                  <a:gd name="T27" fmla="*/ 1 h 63"/>
                  <a:gd name="T28" fmla="*/ 1 w 123"/>
                  <a:gd name="T29" fmla="*/ 1 h 63"/>
                  <a:gd name="T30" fmla="*/ 1 w 123"/>
                  <a:gd name="T31" fmla="*/ 1 h 63"/>
                  <a:gd name="T32" fmla="*/ 1 w 123"/>
                  <a:gd name="T33" fmla="*/ 1 h 63"/>
                  <a:gd name="T34" fmla="*/ 1 w 123"/>
                  <a:gd name="T35" fmla="*/ 1 h 63"/>
                  <a:gd name="T36" fmla="*/ 1 w 123"/>
                  <a:gd name="T37" fmla="*/ 1 h 63"/>
                  <a:gd name="T38" fmla="*/ 1 w 123"/>
                  <a:gd name="T39" fmla="*/ 1 h 63"/>
                  <a:gd name="T40" fmla="*/ 1 w 123"/>
                  <a:gd name="T41" fmla="*/ 1 h 63"/>
                  <a:gd name="T42" fmla="*/ 1 w 123"/>
                  <a:gd name="T43" fmla="*/ 1 h 63"/>
                  <a:gd name="T44" fmla="*/ 1 w 123"/>
                  <a:gd name="T45" fmla="*/ 1 h 63"/>
                  <a:gd name="T46" fmla="*/ 1 w 123"/>
                  <a:gd name="T47" fmla="*/ 1 h 63"/>
                  <a:gd name="T48" fmla="*/ 1 w 123"/>
                  <a:gd name="T49" fmla="*/ 1 h 63"/>
                  <a:gd name="T50" fmla="*/ 1 w 123"/>
                  <a:gd name="T51" fmla="*/ 1 h 63"/>
                  <a:gd name="T52" fmla="*/ 1 w 123"/>
                  <a:gd name="T53" fmla="*/ 1 h 63"/>
                  <a:gd name="T54" fmla="*/ 1 w 123"/>
                  <a:gd name="T55" fmla="*/ 1 h 63"/>
                  <a:gd name="T56" fmla="*/ 1 w 123"/>
                  <a:gd name="T57" fmla="*/ 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3"/>
                  <a:gd name="T88" fmla="*/ 0 h 63"/>
                  <a:gd name="T89" fmla="*/ 123 w 123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3" h="63">
                    <a:moveTo>
                      <a:pt x="123" y="63"/>
                    </a:moveTo>
                    <a:lnTo>
                      <a:pt x="123" y="61"/>
                    </a:lnTo>
                    <a:lnTo>
                      <a:pt x="123" y="54"/>
                    </a:lnTo>
                    <a:lnTo>
                      <a:pt x="115" y="46"/>
                    </a:lnTo>
                    <a:lnTo>
                      <a:pt x="100" y="33"/>
                    </a:lnTo>
                    <a:lnTo>
                      <a:pt x="82" y="23"/>
                    </a:lnTo>
                    <a:lnTo>
                      <a:pt x="70" y="18"/>
                    </a:lnTo>
                    <a:lnTo>
                      <a:pt x="62" y="13"/>
                    </a:lnTo>
                    <a:lnTo>
                      <a:pt x="53" y="9"/>
                    </a:lnTo>
                    <a:lnTo>
                      <a:pt x="43" y="4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4" y="16"/>
                    </a:lnTo>
                    <a:lnTo>
                      <a:pt x="13" y="23"/>
                    </a:lnTo>
                    <a:lnTo>
                      <a:pt x="25" y="26"/>
                    </a:lnTo>
                    <a:lnTo>
                      <a:pt x="35" y="26"/>
                    </a:lnTo>
                    <a:lnTo>
                      <a:pt x="43" y="30"/>
                    </a:lnTo>
                    <a:lnTo>
                      <a:pt x="49" y="33"/>
                    </a:lnTo>
                    <a:lnTo>
                      <a:pt x="57" y="39"/>
                    </a:lnTo>
                    <a:lnTo>
                      <a:pt x="64" y="42"/>
                    </a:lnTo>
                    <a:lnTo>
                      <a:pt x="72" y="44"/>
                    </a:lnTo>
                    <a:lnTo>
                      <a:pt x="82" y="44"/>
                    </a:lnTo>
                    <a:lnTo>
                      <a:pt x="90" y="49"/>
                    </a:lnTo>
                    <a:lnTo>
                      <a:pt x="100" y="56"/>
                    </a:lnTo>
                    <a:lnTo>
                      <a:pt x="109" y="61"/>
                    </a:lnTo>
                    <a:lnTo>
                      <a:pt x="119" y="63"/>
                    </a:lnTo>
                    <a:lnTo>
                      <a:pt x="12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0" name="Freeform 19"/>
              <p:cNvSpPr>
                <a:spLocks/>
              </p:cNvSpPr>
              <p:nvPr/>
            </p:nvSpPr>
            <p:spPr bwMode="auto">
              <a:xfrm>
                <a:off x="3977" y="4000"/>
                <a:ext cx="85" cy="40"/>
              </a:xfrm>
              <a:custGeom>
                <a:avLst/>
                <a:gdLst>
                  <a:gd name="T0" fmla="*/ 1 w 121"/>
                  <a:gd name="T1" fmla="*/ 1 h 66"/>
                  <a:gd name="T2" fmla="*/ 1 w 121"/>
                  <a:gd name="T3" fmla="*/ 1 h 66"/>
                  <a:gd name="T4" fmla="*/ 1 w 121"/>
                  <a:gd name="T5" fmla="*/ 1 h 66"/>
                  <a:gd name="T6" fmla="*/ 1 w 121"/>
                  <a:gd name="T7" fmla="*/ 1 h 66"/>
                  <a:gd name="T8" fmla="*/ 1 w 121"/>
                  <a:gd name="T9" fmla="*/ 1 h 66"/>
                  <a:gd name="T10" fmla="*/ 1 w 121"/>
                  <a:gd name="T11" fmla="*/ 1 h 66"/>
                  <a:gd name="T12" fmla="*/ 1 w 121"/>
                  <a:gd name="T13" fmla="*/ 1 h 66"/>
                  <a:gd name="T14" fmla="*/ 1 w 121"/>
                  <a:gd name="T15" fmla="*/ 0 h 66"/>
                  <a:gd name="T16" fmla="*/ 1 w 121"/>
                  <a:gd name="T17" fmla="*/ 1 h 66"/>
                  <a:gd name="T18" fmla="*/ 1 w 121"/>
                  <a:gd name="T19" fmla="*/ 1 h 66"/>
                  <a:gd name="T20" fmla="*/ 1 w 121"/>
                  <a:gd name="T21" fmla="*/ 1 h 66"/>
                  <a:gd name="T22" fmla="*/ 1 w 121"/>
                  <a:gd name="T23" fmla="*/ 1 h 66"/>
                  <a:gd name="T24" fmla="*/ 1 w 121"/>
                  <a:gd name="T25" fmla="*/ 1 h 66"/>
                  <a:gd name="T26" fmla="*/ 1 w 121"/>
                  <a:gd name="T27" fmla="*/ 1 h 66"/>
                  <a:gd name="T28" fmla="*/ 1 w 121"/>
                  <a:gd name="T29" fmla="*/ 1 h 66"/>
                  <a:gd name="T30" fmla="*/ 0 w 121"/>
                  <a:gd name="T31" fmla="*/ 1 h 66"/>
                  <a:gd name="T32" fmla="*/ 1 w 121"/>
                  <a:gd name="T33" fmla="*/ 1 h 66"/>
                  <a:gd name="T34" fmla="*/ 1 w 121"/>
                  <a:gd name="T35" fmla="*/ 1 h 66"/>
                  <a:gd name="T36" fmla="*/ 1 w 121"/>
                  <a:gd name="T37" fmla="*/ 1 h 66"/>
                  <a:gd name="T38" fmla="*/ 1 w 121"/>
                  <a:gd name="T39" fmla="*/ 1 h 66"/>
                  <a:gd name="T40" fmla="*/ 1 w 121"/>
                  <a:gd name="T41" fmla="*/ 1 h 66"/>
                  <a:gd name="T42" fmla="*/ 1 w 121"/>
                  <a:gd name="T43" fmla="*/ 1 h 66"/>
                  <a:gd name="T44" fmla="*/ 1 w 121"/>
                  <a:gd name="T45" fmla="*/ 1 h 66"/>
                  <a:gd name="T46" fmla="*/ 1 w 121"/>
                  <a:gd name="T47" fmla="*/ 1 h 66"/>
                  <a:gd name="T48" fmla="*/ 1 w 121"/>
                  <a:gd name="T49" fmla="*/ 1 h 66"/>
                  <a:gd name="T50" fmla="*/ 1 w 121"/>
                  <a:gd name="T51" fmla="*/ 1 h 66"/>
                  <a:gd name="T52" fmla="*/ 1 w 121"/>
                  <a:gd name="T53" fmla="*/ 1 h 66"/>
                  <a:gd name="T54" fmla="*/ 1 w 121"/>
                  <a:gd name="T55" fmla="*/ 1 h 66"/>
                  <a:gd name="T56" fmla="*/ 1 w 121"/>
                  <a:gd name="T57" fmla="*/ 1 h 66"/>
                  <a:gd name="T58" fmla="*/ 1 w 121"/>
                  <a:gd name="T59" fmla="*/ 1 h 66"/>
                  <a:gd name="T60" fmla="*/ 1 w 121"/>
                  <a:gd name="T61" fmla="*/ 1 h 66"/>
                  <a:gd name="T62" fmla="*/ 1 w 121"/>
                  <a:gd name="T63" fmla="*/ 1 h 66"/>
                  <a:gd name="T64" fmla="*/ 1 w 121"/>
                  <a:gd name="T65" fmla="*/ 1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1"/>
                  <a:gd name="T100" fmla="*/ 0 h 66"/>
                  <a:gd name="T101" fmla="*/ 121 w 121"/>
                  <a:gd name="T102" fmla="*/ 66 h 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1" h="66">
                    <a:moveTo>
                      <a:pt x="121" y="11"/>
                    </a:moveTo>
                    <a:lnTo>
                      <a:pt x="119" y="12"/>
                    </a:lnTo>
                    <a:lnTo>
                      <a:pt x="113" y="14"/>
                    </a:lnTo>
                    <a:lnTo>
                      <a:pt x="105" y="16"/>
                    </a:lnTo>
                    <a:lnTo>
                      <a:pt x="95" y="12"/>
                    </a:lnTo>
                    <a:lnTo>
                      <a:pt x="86" y="7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1" y="9"/>
                    </a:lnTo>
                    <a:lnTo>
                      <a:pt x="33" y="12"/>
                    </a:lnTo>
                    <a:lnTo>
                      <a:pt x="25" y="16"/>
                    </a:lnTo>
                    <a:lnTo>
                      <a:pt x="17" y="18"/>
                    </a:lnTo>
                    <a:lnTo>
                      <a:pt x="9" y="21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4" y="33"/>
                    </a:lnTo>
                    <a:lnTo>
                      <a:pt x="9" y="37"/>
                    </a:lnTo>
                    <a:lnTo>
                      <a:pt x="9" y="44"/>
                    </a:lnTo>
                    <a:lnTo>
                      <a:pt x="7" y="51"/>
                    </a:lnTo>
                    <a:lnTo>
                      <a:pt x="5" y="58"/>
                    </a:lnTo>
                    <a:lnTo>
                      <a:pt x="9" y="63"/>
                    </a:lnTo>
                    <a:lnTo>
                      <a:pt x="17" y="65"/>
                    </a:lnTo>
                    <a:lnTo>
                      <a:pt x="29" y="66"/>
                    </a:lnTo>
                    <a:lnTo>
                      <a:pt x="43" y="63"/>
                    </a:lnTo>
                    <a:lnTo>
                      <a:pt x="56" y="59"/>
                    </a:lnTo>
                    <a:lnTo>
                      <a:pt x="68" y="59"/>
                    </a:lnTo>
                    <a:lnTo>
                      <a:pt x="80" y="59"/>
                    </a:lnTo>
                    <a:lnTo>
                      <a:pt x="90" y="58"/>
                    </a:lnTo>
                    <a:lnTo>
                      <a:pt x="99" y="51"/>
                    </a:lnTo>
                    <a:lnTo>
                      <a:pt x="111" y="40"/>
                    </a:lnTo>
                    <a:lnTo>
                      <a:pt x="117" y="26"/>
                    </a:lnTo>
                    <a:lnTo>
                      <a:pt x="121" y="11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1" name="Freeform 20"/>
              <p:cNvSpPr>
                <a:spLocks/>
              </p:cNvSpPr>
              <p:nvPr/>
            </p:nvSpPr>
            <p:spPr bwMode="auto">
              <a:xfrm>
                <a:off x="4127" y="3938"/>
                <a:ext cx="321" cy="53"/>
              </a:xfrm>
              <a:custGeom>
                <a:avLst/>
                <a:gdLst>
                  <a:gd name="T0" fmla="*/ 1 w 462"/>
                  <a:gd name="T1" fmla="*/ 1 h 88"/>
                  <a:gd name="T2" fmla="*/ 1 w 462"/>
                  <a:gd name="T3" fmla="*/ 1 h 88"/>
                  <a:gd name="T4" fmla="*/ 1 w 462"/>
                  <a:gd name="T5" fmla="*/ 1 h 88"/>
                  <a:gd name="T6" fmla="*/ 1 w 462"/>
                  <a:gd name="T7" fmla="*/ 1 h 88"/>
                  <a:gd name="T8" fmla="*/ 1 w 462"/>
                  <a:gd name="T9" fmla="*/ 1 h 88"/>
                  <a:gd name="T10" fmla="*/ 1 w 462"/>
                  <a:gd name="T11" fmla="*/ 1 h 88"/>
                  <a:gd name="T12" fmla="*/ 1 w 462"/>
                  <a:gd name="T13" fmla="*/ 1 h 88"/>
                  <a:gd name="T14" fmla="*/ 1 w 462"/>
                  <a:gd name="T15" fmla="*/ 1 h 88"/>
                  <a:gd name="T16" fmla="*/ 1 w 462"/>
                  <a:gd name="T17" fmla="*/ 1 h 88"/>
                  <a:gd name="T18" fmla="*/ 1 w 462"/>
                  <a:gd name="T19" fmla="*/ 1 h 88"/>
                  <a:gd name="T20" fmla="*/ 1 w 462"/>
                  <a:gd name="T21" fmla="*/ 1 h 88"/>
                  <a:gd name="T22" fmla="*/ 1 w 462"/>
                  <a:gd name="T23" fmla="*/ 1 h 88"/>
                  <a:gd name="T24" fmla="*/ 1 w 462"/>
                  <a:gd name="T25" fmla="*/ 1 h 88"/>
                  <a:gd name="T26" fmla="*/ 1 w 462"/>
                  <a:gd name="T27" fmla="*/ 1 h 88"/>
                  <a:gd name="T28" fmla="*/ 1 w 462"/>
                  <a:gd name="T29" fmla="*/ 1 h 88"/>
                  <a:gd name="T30" fmla="*/ 1 w 462"/>
                  <a:gd name="T31" fmla="*/ 1 h 88"/>
                  <a:gd name="T32" fmla="*/ 1 w 462"/>
                  <a:gd name="T33" fmla="*/ 1 h 88"/>
                  <a:gd name="T34" fmla="*/ 1 w 462"/>
                  <a:gd name="T35" fmla="*/ 1 h 88"/>
                  <a:gd name="T36" fmla="*/ 1 w 462"/>
                  <a:gd name="T37" fmla="*/ 1 h 88"/>
                  <a:gd name="T38" fmla="*/ 1 w 462"/>
                  <a:gd name="T39" fmla="*/ 1 h 88"/>
                  <a:gd name="T40" fmla="*/ 1 w 462"/>
                  <a:gd name="T41" fmla="*/ 1 h 88"/>
                  <a:gd name="T42" fmla="*/ 1 w 462"/>
                  <a:gd name="T43" fmla="*/ 1 h 88"/>
                  <a:gd name="T44" fmla="*/ 1 w 462"/>
                  <a:gd name="T45" fmla="*/ 1 h 88"/>
                  <a:gd name="T46" fmla="*/ 1 w 462"/>
                  <a:gd name="T47" fmla="*/ 1 h 88"/>
                  <a:gd name="T48" fmla="*/ 1 w 462"/>
                  <a:gd name="T49" fmla="*/ 1 h 88"/>
                  <a:gd name="T50" fmla="*/ 1 w 462"/>
                  <a:gd name="T51" fmla="*/ 1 h 88"/>
                  <a:gd name="T52" fmla="*/ 1 w 462"/>
                  <a:gd name="T53" fmla="*/ 1 h 88"/>
                  <a:gd name="T54" fmla="*/ 1 w 462"/>
                  <a:gd name="T55" fmla="*/ 1 h 88"/>
                  <a:gd name="T56" fmla="*/ 1 w 462"/>
                  <a:gd name="T57" fmla="*/ 1 h 88"/>
                  <a:gd name="T58" fmla="*/ 1 w 462"/>
                  <a:gd name="T59" fmla="*/ 1 h 88"/>
                  <a:gd name="T60" fmla="*/ 1 w 462"/>
                  <a:gd name="T61" fmla="*/ 1 h 88"/>
                  <a:gd name="T62" fmla="*/ 1 w 462"/>
                  <a:gd name="T63" fmla="*/ 1 h 88"/>
                  <a:gd name="T64" fmla="*/ 1 w 462"/>
                  <a:gd name="T65" fmla="*/ 1 h 88"/>
                  <a:gd name="T66" fmla="*/ 1 w 462"/>
                  <a:gd name="T67" fmla="*/ 1 h 88"/>
                  <a:gd name="T68" fmla="*/ 1 w 462"/>
                  <a:gd name="T69" fmla="*/ 1 h 88"/>
                  <a:gd name="T70" fmla="*/ 1 w 462"/>
                  <a:gd name="T71" fmla="*/ 1 h 88"/>
                  <a:gd name="T72" fmla="*/ 1 w 462"/>
                  <a:gd name="T73" fmla="*/ 1 h 88"/>
                  <a:gd name="T74" fmla="*/ 1 w 462"/>
                  <a:gd name="T75" fmla="*/ 1 h 88"/>
                  <a:gd name="T76" fmla="*/ 1 w 462"/>
                  <a:gd name="T77" fmla="*/ 1 h 88"/>
                  <a:gd name="T78" fmla="*/ 1 w 462"/>
                  <a:gd name="T79" fmla="*/ 1 h 88"/>
                  <a:gd name="T80" fmla="*/ 1 w 462"/>
                  <a:gd name="T81" fmla="*/ 1 h 88"/>
                  <a:gd name="T82" fmla="*/ 1 w 462"/>
                  <a:gd name="T83" fmla="*/ 1 h 88"/>
                  <a:gd name="T84" fmla="*/ 1 w 462"/>
                  <a:gd name="T85" fmla="*/ 1 h 88"/>
                  <a:gd name="T86" fmla="*/ 1 w 462"/>
                  <a:gd name="T87" fmla="*/ 1 h 88"/>
                  <a:gd name="T88" fmla="*/ 1 w 462"/>
                  <a:gd name="T89" fmla="*/ 1 h 88"/>
                  <a:gd name="T90" fmla="*/ 1 w 462"/>
                  <a:gd name="T91" fmla="*/ 0 h 88"/>
                  <a:gd name="T92" fmla="*/ 1 w 462"/>
                  <a:gd name="T93" fmla="*/ 1 h 88"/>
                  <a:gd name="T94" fmla="*/ 1 w 462"/>
                  <a:gd name="T95" fmla="*/ 1 h 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62"/>
                  <a:gd name="T145" fmla="*/ 0 h 88"/>
                  <a:gd name="T146" fmla="*/ 462 w 462"/>
                  <a:gd name="T147" fmla="*/ 88 h 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62" h="88">
                    <a:moveTo>
                      <a:pt x="86" y="33"/>
                    </a:moveTo>
                    <a:lnTo>
                      <a:pt x="84" y="31"/>
                    </a:lnTo>
                    <a:lnTo>
                      <a:pt x="80" y="29"/>
                    </a:lnTo>
                    <a:lnTo>
                      <a:pt x="76" y="26"/>
                    </a:lnTo>
                    <a:lnTo>
                      <a:pt x="68" y="22"/>
                    </a:lnTo>
                    <a:lnTo>
                      <a:pt x="62" y="21"/>
                    </a:lnTo>
                    <a:lnTo>
                      <a:pt x="57" y="19"/>
                    </a:lnTo>
                    <a:lnTo>
                      <a:pt x="49" y="19"/>
                    </a:lnTo>
                    <a:lnTo>
                      <a:pt x="39" y="17"/>
                    </a:lnTo>
                    <a:lnTo>
                      <a:pt x="31" y="17"/>
                    </a:lnTo>
                    <a:lnTo>
                      <a:pt x="23" y="19"/>
                    </a:lnTo>
                    <a:lnTo>
                      <a:pt x="16" y="21"/>
                    </a:lnTo>
                    <a:lnTo>
                      <a:pt x="10" y="22"/>
                    </a:lnTo>
                    <a:lnTo>
                      <a:pt x="2" y="29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17" y="45"/>
                    </a:lnTo>
                    <a:lnTo>
                      <a:pt x="31" y="47"/>
                    </a:lnTo>
                    <a:lnTo>
                      <a:pt x="39" y="50"/>
                    </a:lnTo>
                    <a:lnTo>
                      <a:pt x="45" y="55"/>
                    </a:lnTo>
                    <a:lnTo>
                      <a:pt x="57" y="61"/>
                    </a:lnTo>
                    <a:lnTo>
                      <a:pt x="64" y="62"/>
                    </a:lnTo>
                    <a:lnTo>
                      <a:pt x="70" y="64"/>
                    </a:lnTo>
                    <a:lnTo>
                      <a:pt x="78" y="66"/>
                    </a:lnTo>
                    <a:lnTo>
                      <a:pt x="86" y="66"/>
                    </a:lnTo>
                    <a:lnTo>
                      <a:pt x="94" y="66"/>
                    </a:lnTo>
                    <a:lnTo>
                      <a:pt x="102" y="68"/>
                    </a:lnTo>
                    <a:lnTo>
                      <a:pt x="111" y="68"/>
                    </a:lnTo>
                    <a:lnTo>
                      <a:pt x="123" y="69"/>
                    </a:lnTo>
                    <a:lnTo>
                      <a:pt x="135" y="71"/>
                    </a:lnTo>
                    <a:lnTo>
                      <a:pt x="147" y="75"/>
                    </a:lnTo>
                    <a:lnTo>
                      <a:pt x="156" y="76"/>
                    </a:lnTo>
                    <a:lnTo>
                      <a:pt x="168" y="80"/>
                    </a:lnTo>
                    <a:lnTo>
                      <a:pt x="180" y="81"/>
                    </a:lnTo>
                    <a:lnTo>
                      <a:pt x="192" y="83"/>
                    </a:lnTo>
                    <a:lnTo>
                      <a:pt x="203" y="83"/>
                    </a:lnTo>
                    <a:lnTo>
                      <a:pt x="217" y="81"/>
                    </a:lnTo>
                    <a:lnTo>
                      <a:pt x="231" y="80"/>
                    </a:lnTo>
                    <a:lnTo>
                      <a:pt x="246" y="80"/>
                    </a:lnTo>
                    <a:lnTo>
                      <a:pt x="262" y="80"/>
                    </a:lnTo>
                    <a:lnTo>
                      <a:pt x="278" y="81"/>
                    </a:lnTo>
                    <a:lnTo>
                      <a:pt x="293" y="83"/>
                    </a:lnTo>
                    <a:lnTo>
                      <a:pt x="307" y="85"/>
                    </a:lnTo>
                    <a:lnTo>
                      <a:pt x="321" y="85"/>
                    </a:lnTo>
                    <a:lnTo>
                      <a:pt x="334" y="87"/>
                    </a:lnTo>
                    <a:lnTo>
                      <a:pt x="346" y="88"/>
                    </a:lnTo>
                    <a:lnTo>
                      <a:pt x="360" y="88"/>
                    </a:lnTo>
                    <a:lnTo>
                      <a:pt x="372" y="88"/>
                    </a:lnTo>
                    <a:lnTo>
                      <a:pt x="383" y="87"/>
                    </a:lnTo>
                    <a:lnTo>
                      <a:pt x="395" y="87"/>
                    </a:lnTo>
                    <a:lnTo>
                      <a:pt x="407" y="85"/>
                    </a:lnTo>
                    <a:lnTo>
                      <a:pt x="417" y="85"/>
                    </a:lnTo>
                    <a:lnTo>
                      <a:pt x="426" y="85"/>
                    </a:lnTo>
                    <a:lnTo>
                      <a:pt x="446" y="83"/>
                    </a:lnTo>
                    <a:lnTo>
                      <a:pt x="460" y="76"/>
                    </a:lnTo>
                    <a:lnTo>
                      <a:pt x="462" y="71"/>
                    </a:lnTo>
                    <a:lnTo>
                      <a:pt x="446" y="69"/>
                    </a:lnTo>
                    <a:lnTo>
                      <a:pt x="432" y="69"/>
                    </a:lnTo>
                    <a:lnTo>
                      <a:pt x="417" y="68"/>
                    </a:lnTo>
                    <a:lnTo>
                      <a:pt x="403" y="68"/>
                    </a:lnTo>
                    <a:lnTo>
                      <a:pt x="387" y="66"/>
                    </a:lnTo>
                    <a:lnTo>
                      <a:pt x="372" y="64"/>
                    </a:lnTo>
                    <a:lnTo>
                      <a:pt x="356" y="64"/>
                    </a:lnTo>
                    <a:lnTo>
                      <a:pt x="340" y="62"/>
                    </a:lnTo>
                    <a:lnTo>
                      <a:pt x="323" y="61"/>
                    </a:lnTo>
                    <a:lnTo>
                      <a:pt x="307" y="59"/>
                    </a:lnTo>
                    <a:lnTo>
                      <a:pt x="293" y="57"/>
                    </a:lnTo>
                    <a:lnTo>
                      <a:pt x="282" y="55"/>
                    </a:lnTo>
                    <a:lnTo>
                      <a:pt x="272" y="54"/>
                    </a:lnTo>
                    <a:lnTo>
                      <a:pt x="264" y="54"/>
                    </a:lnTo>
                    <a:lnTo>
                      <a:pt x="256" y="52"/>
                    </a:lnTo>
                    <a:lnTo>
                      <a:pt x="248" y="52"/>
                    </a:lnTo>
                    <a:lnTo>
                      <a:pt x="241" y="52"/>
                    </a:lnTo>
                    <a:lnTo>
                      <a:pt x="233" y="52"/>
                    </a:lnTo>
                    <a:lnTo>
                      <a:pt x="223" y="52"/>
                    </a:lnTo>
                    <a:lnTo>
                      <a:pt x="215" y="52"/>
                    </a:lnTo>
                    <a:lnTo>
                      <a:pt x="205" y="54"/>
                    </a:lnTo>
                    <a:lnTo>
                      <a:pt x="198" y="54"/>
                    </a:lnTo>
                    <a:lnTo>
                      <a:pt x="190" y="52"/>
                    </a:lnTo>
                    <a:lnTo>
                      <a:pt x="182" y="52"/>
                    </a:lnTo>
                    <a:lnTo>
                      <a:pt x="178" y="50"/>
                    </a:lnTo>
                    <a:lnTo>
                      <a:pt x="174" y="45"/>
                    </a:lnTo>
                    <a:lnTo>
                      <a:pt x="174" y="36"/>
                    </a:lnTo>
                    <a:lnTo>
                      <a:pt x="170" y="26"/>
                    </a:lnTo>
                    <a:lnTo>
                      <a:pt x="158" y="17"/>
                    </a:lnTo>
                    <a:lnTo>
                      <a:pt x="145" y="12"/>
                    </a:lnTo>
                    <a:lnTo>
                      <a:pt x="137" y="10"/>
                    </a:lnTo>
                    <a:lnTo>
                      <a:pt x="129" y="8"/>
                    </a:lnTo>
                    <a:lnTo>
                      <a:pt x="117" y="8"/>
                    </a:lnTo>
                    <a:lnTo>
                      <a:pt x="104" y="7"/>
                    </a:lnTo>
                    <a:lnTo>
                      <a:pt x="90" y="1"/>
                    </a:lnTo>
                    <a:lnTo>
                      <a:pt x="78" y="0"/>
                    </a:lnTo>
                    <a:lnTo>
                      <a:pt x="78" y="3"/>
                    </a:lnTo>
                    <a:lnTo>
                      <a:pt x="84" y="12"/>
                    </a:lnTo>
                    <a:lnTo>
                      <a:pt x="88" y="21"/>
                    </a:lnTo>
                    <a:lnTo>
                      <a:pt x="90" y="28"/>
                    </a:lnTo>
                    <a:lnTo>
                      <a:pt x="86" y="33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2" name="Freeform 21"/>
              <p:cNvSpPr>
                <a:spLocks/>
              </p:cNvSpPr>
              <p:nvPr/>
            </p:nvSpPr>
            <p:spPr bwMode="auto">
              <a:xfrm>
                <a:off x="4229" y="4047"/>
                <a:ext cx="229" cy="38"/>
              </a:xfrm>
              <a:custGeom>
                <a:avLst/>
                <a:gdLst>
                  <a:gd name="T0" fmla="*/ 1 w 328"/>
                  <a:gd name="T1" fmla="*/ 1 h 65"/>
                  <a:gd name="T2" fmla="*/ 1 w 328"/>
                  <a:gd name="T3" fmla="*/ 1 h 65"/>
                  <a:gd name="T4" fmla="*/ 1 w 328"/>
                  <a:gd name="T5" fmla="*/ 1 h 65"/>
                  <a:gd name="T6" fmla="*/ 1 w 328"/>
                  <a:gd name="T7" fmla="*/ 1 h 65"/>
                  <a:gd name="T8" fmla="*/ 1 w 328"/>
                  <a:gd name="T9" fmla="*/ 1 h 65"/>
                  <a:gd name="T10" fmla="*/ 1 w 328"/>
                  <a:gd name="T11" fmla="*/ 1 h 65"/>
                  <a:gd name="T12" fmla="*/ 1 w 328"/>
                  <a:gd name="T13" fmla="*/ 1 h 65"/>
                  <a:gd name="T14" fmla="*/ 1 w 328"/>
                  <a:gd name="T15" fmla="*/ 1 h 65"/>
                  <a:gd name="T16" fmla="*/ 1 w 328"/>
                  <a:gd name="T17" fmla="*/ 1 h 65"/>
                  <a:gd name="T18" fmla="*/ 1 w 328"/>
                  <a:gd name="T19" fmla="*/ 1 h 65"/>
                  <a:gd name="T20" fmla="*/ 1 w 328"/>
                  <a:gd name="T21" fmla="*/ 1 h 65"/>
                  <a:gd name="T22" fmla="*/ 1 w 328"/>
                  <a:gd name="T23" fmla="*/ 1 h 65"/>
                  <a:gd name="T24" fmla="*/ 1 w 328"/>
                  <a:gd name="T25" fmla="*/ 1 h 65"/>
                  <a:gd name="T26" fmla="*/ 1 w 328"/>
                  <a:gd name="T27" fmla="*/ 1 h 65"/>
                  <a:gd name="T28" fmla="*/ 1 w 328"/>
                  <a:gd name="T29" fmla="*/ 1 h 65"/>
                  <a:gd name="T30" fmla="*/ 1 w 328"/>
                  <a:gd name="T31" fmla="*/ 1 h 65"/>
                  <a:gd name="T32" fmla="*/ 1 w 328"/>
                  <a:gd name="T33" fmla="*/ 1 h 65"/>
                  <a:gd name="T34" fmla="*/ 1 w 328"/>
                  <a:gd name="T35" fmla="*/ 1 h 65"/>
                  <a:gd name="T36" fmla="*/ 1 w 328"/>
                  <a:gd name="T37" fmla="*/ 1 h 65"/>
                  <a:gd name="T38" fmla="*/ 1 w 328"/>
                  <a:gd name="T39" fmla="*/ 1 h 65"/>
                  <a:gd name="T40" fmla="*/ 1 w 328"/>
                  <a:gd name="T41" fmla="*/ 1 h 65"/>
                  <a:gd name="T42" fmla="*/ 0 w 328"/>
                  <a:gd name="T43" fmla="*/ 1 h 65"/>
                  <a:gd name="T44" fmla="*/ 1 w 328"/>
                  <a:gd name="T45" fmla="*/ 1 h 65"/>
                  <a:gd name="T46" fmla="*/ 1 w 328"/>
                  <a:gd name="T47" fmla="*/ 1 h 65"/>
                  <a:gd name="T48" fmla="*/ 1 w 328"/>
                  <a:gd name="T49" fmla="*/ 1 h 65"/>
                  <a:gd name="T50" fmla="*/ 1 w 328"/>
                  <a:gd name="T51" fmla="*/ 0 h 65"/>
                  <a:gd name="T52" fmla="*/ 1 w 328"/>
                  <a:gd name="T53" fmla="*/ 1 h 65"/>
                  <a:gd name="T54" fmla="*/ 1 w 328"/>
                  <a:gd name="T55" fmla="*/ 1 h 65"/>
                  <a:gd name="T56" fmla="*/ 1 w 328"/>
                  <a:gd name="T57" fmla="*/ 1 h 65"/>
                  <a:gd name="T58" fmla="*/ 1 w 328"/>
                  <a:gd name="T59" fmla="*/ 1 h 65"/>
                  <a:gd name="T60" fmla="*/ 1 w 328"/>
                  <a:gd name="T61" fmla="*/ 1 h 65"/>
                  <a:gd name="T62" fmla="*/ 1 w 328"/>
                  <a:gd name="T63" fmla="*/ 1 h 65"/>
                  <a:gd name="T64" fmla="*/ 1 w 328"/>
                  <a:gd name="T65" fmla="*/ 1 h 65"/>
                  <a:gd name="T66" fmla="*/ 1 w 328"/>
                  <a:gd name="T67" fmla="*/ 1 h 65"/>
                  <a:gd name="T68" fmla="*/ 1 w 328"/>
                  <a:gd name="T69" fmla="*/ 1 h 65"/>
                  <a:gd name="T70" fmla="*/ 1 w 328"/>
                  <a:gd name="T71" fmla="*/ 1 h 65"/>
                  <a:gd name="T72" fmla="*/ 1 w 328"/>
                  <a:gd name="T73" fmla="*/ 1 h 65"/>
                  <a:gd name="T74" fmla="*/ 1 w 328"/>
                  <a:gd name="T75" fmla="*/ 1 h 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65"/>
                  <a:gd name="T116" fmla="*/ 328 w 328"/>
                  <a:gd name="T117" fmla="*/ 65 h 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65">
                    <a:moveTo>
                      <a:pt x="287" y="20"/>
                    </a:moveTo>
                    <a:lnTo>
                      <a:pt x="289" y="20"/>
                    </a:lnTo>
                    <a:lnTo>
                      <a:pt x="297" y="21"/>
                    </a:lnTo>
                    <a:lnTo>
                      <a:pt x="305" y="25"/>
                    </a:lnTo>
                    <a:lnTo>
                      <a:pt x="313" y="32"/>
                    </a:lnTo>
                    <a:lnTo>
                      <a:pt x="321" y="40"/>
                    </a:lnTo>
                    <a:lnTo>
                      <a:pt x="328" y="51"/>
                    </a:lnTo>
                    <a:lnTo>
                      <a:pt x="328" y="60"/>
                    </a:lnTo>
                    <a:lnTo>
                      <a:pt x="315" y="61"/>
                    </a:lnTo>
                    <a:lnTo>
                      <a:pt x="305" y="60"/>
                    </a:lnTo>
                    <a:lnTo>
                      <a:pt x="295" y="58"/>
                    </a:lnTo>
                    <a:lnTo>
                      <a:pt x="289" y="58"/>
                    </a:lnTo>
                    <a:lnTo>
                      <a:pt x="281" y="56"/>
                    </a:lnTo>
                    <a:lnTo>
                      <a:pt x="276" y="56"/>
                    </a:lnTo>
                    <a:lnTo>
                      <a:pt x="270" y="54"/>
                    </a:lnTo>
                    <a:lnTo>
                      <a:pt x="264" y="54"/>
                    </a:lnTo>
                    <a:lnTo>
                      <a:pt x="256" y="53"/>
                    </a:lnTo>
                    <a:lnTo>
                      <a:pt x="240" y="51"/>
                    </a:lnTo>
                    <a:lnTo>
                      <a:pt x="225" y="46"/>
                    </a:lnTo>
                    <a:lnTo>
                      <a:pt x="211" y="44"/>
                    </a:lnTo>
                    <a:lnTo>
                      <a:pt x="199" y="46"/>
                    </a:lnTo>
                    <a:lnTo>
                      <a:pt x="193" y="47"/>
                    </a:lnTo>
                    <a:lnTo>
                      <a:pt x="187" y="51"/>
                    </a:lnTo>
                    <a:lnTo>
                      <a:pt x="180" y="56"/>
                    </a:lnTo>
                    <a:lnTo>
                      <a:pt x="174" y="60"/>
                    </a:lnTo>
                    <a:lnTo>
                      <a:pt x="164" y="61"/>
                    </a:lnTo>
                    <a:lnTo>
                      <a:pt x="154" y="65"/>
                    </a:lnTo>
                    <a:lnTo>
                      <a:pt x="144" y="65"/>
                    </a:lnTo>
                    <a:lnTo>
                      <a:pt x="131" y="63"/>
                    </a:lnTo>
                    <a:lnTo>
                      <a:pt x="119" y="61"/>
                    </a:lnTo>
                    <a:lnTo>
                      <a:pt x="107" y="61"/>
                    </a:lnTo>
                    <a:lnTo>
                      <a:pt x="97" y="61"/>
                    </a:lnTo>
                    <a:lnTo>
                      <a:pt x="90" y="61"/>
                    </a:lnTo>
                    <a:lnTo>
                      <a:pt x="80" y="63"/>
                    </a:lnTo>
                    <a:lnTo>
                      <a:pt x="70" y="61"/>
                    </a:lnTo>
                    <a:lnTo>
                      <a:pt x="60" y="61"/>
                    </a:lnTo>
                    <a:lnTo>
                      <a:pt x="49" y="58"/>
                    </a:lnTo>
                    <a:lnTo>
                      <a:pt x="37" y="54"/>
                    </a:lnTo>
                    <a:lnTo>
                      <a:pt x="25" y="51"/>
                    </a:lnTo>
                    <a:lnTo>
                      <a:pt x="15" y="49"/>
                    </a:lnTo>
                    <a:lnTo>
                      <a:pt x="7" y="46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4" y="39"/>
                    </a:lnTo>
                    <a:lnTo>
                      <a:pt x="15" y="35"/>
                    </a:lnTo>
                    <a:lnTo>
                      <a:pt x="23" y="30"/>
                    </a:lnTo>
                    <a:lnTo>
                      <a:pt x="23" y="25"/>
                    </a:lnTo>
                    <a:lnTo>
                      <a:pt x="17" y="21"/>
                    </a:lnTo>
                    <a:lnTo>
                      <a:pt x="11" y="16"/>
                    </a:lnTo>
                    <a:lnTo>
                      <a:pt x="11" y="7"/>
                    </a:lnTo>
                    <a:lnTo>
                      <a:pt x="17" y="0"/>
                    </a:lnTo>
                    <a:lnTo>
                      <a:pt x="29" y="2"/>
                    </a:lnTo>
                    <a:lnTo>
                      <a:pt x="43" y="6"/>
                    </a:lnTo>
                    <a:lnTo>
                      <a:pt x="54" y="9"/>
                    </a:lnTo>
                    <a:lnTo>
                      <a:pt x="64" y="9"/>
                    </a:lnTo>
                    <a:lnTo>
                      <a:pt x="74" y="11"/>
                    </a:lnTo>
                    <a:lnTo>
                      <a:pt x="86" y="14"/>
                    </a:lnTo>
                    <a:lnTo>
                      <a:pt x="99" y="20"/>
                    </a:lnTo>
                    <a:lnTo>
                      <a:pt x="111" y="25"/>
                    </a:lnTo>
                    <a:lnTo>
                      <a:pt x="123" y="28"/>
                    </a:lnTo>
                    <a:lnTo>
                      <a:pt x="133" y="28"/>
                    </a:lnTo>
                    <a:lnTo>
                      <a:pt x="142" y="25"/>
                    </a:lnTo>
                    <a:lnTo>
                      <a:pt x="152" y="18"/>
                    </a:lnTo>
                    <a:lnTo>
                      <a:pt x="162" y="11"/>
                    </a:lnTo>
                    <a:lnTo>
                      <a:pt x="170" y="6"/>
                    </a:lnTo>
                    <a:lnTo>
                      <a:pt x="176" y="6"/>
                    </a:lnTo>
                    <a:lnTo>
                      <a:pt x="184" y="7"/>
                    </a:lnTo>
                    <a:lnTo>
                      <a:pt x="189" y="11"/>
                    </a:lnTo>
                    <a:lnTo>
                      <a:pt x="201" y="13"/>
                    </a:lnTo>
                    <a:lnTo>
                      <a:pt x="219" y="9"/>
                    </a:lnTo>
                    <a:lnTo>
                      <a:pt x="234" y="7"/>
                    </a:lnTo>
                    <a:lnTo>
                      <a:pt x="246" y="9"/>
                    </a:lnTo>
                    <a:lnTo>
                      <a:pt x="256" y="14"/>
                    </a:lnTo>
                    <a:lnTo>
                      <a:pt x="270" y="16"/>
                    </a:lnTo>
                    <a:lnTo>
                      <a:pt x="281" y="20"/>
                    </a:lnTo>
                    <a:lnTo>
                      <a:pt x="287" y="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00"/>
                  </a:gs>
                  <a:gs pos="100000">
                    <a:srgbClr val="CC9900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3" name="Freeform 22"/>
              <p:cNvSpPr>
                <a:spLocks/>
              </p:cNvSpPr>
              <p:nvPr/>
            </p:nvSpPr>
            <p:spPr bwMode="auto">
              <a:xfrm>
                <a:off x="4293" y="4140"/>
                <a:ext cx="59" cy="25"/>
              </a:xfrm>
              <a:custGeom>
                <a:avLst/>
                <a:gdLst>
                  <a:gd name="T0" fmla="*/ 1 w 86"/>
                  <a:gd name="T1" fmla="*/ 1 h 42"/>
                  <a:gd name="T2" fmla="*/ 1 w 86"/>
                  <a:gd name="T3" fmla="*/ 1 h 42"/>
                  <a:gd name="T4" fmla="*/ 1 w 86"/>
                  <a:gd name="T5" fmla="*/ 1 h 42"/>
                  <a:gd name="T6" fmla="*/ 1 w 86"/>
                  <a:gd name="T7" fmla="*/ 1 h 42"/>
                  <a:gd name="T8" fmla="*/ 1 w 86"/>
                  <a:gd name="T9" fmla="*/ 1 h 42"/>
                  <a:gd name="T10" fmla="*/ 1 w 86"/>
                  <a:gd name="T11" fmla="*/ 1 h 42"/>
                  <a:gd name="T12" fmla="*/ 1 w 86"/>
                  <a:gd name="T13" fmla="*/ 1 h 42"/>
                  <a:gd name="T14" fmla="*/ 1 w 86"/>
                  <a:gd name="T15" fmla="*/ 1 h 42"/>
                  <a:gd name="T16" fmla="*/ 1 w 86"/>
                  <a:gd name="T17" fmla="*/ 1 h 42"/>
                  <a:gd name="T18" fmla="*/ 1 w 86"/>
                  <a:gd name="T19" fmla="*/ 1 h 42"/>
                  <a:gd name="T20" fmla="*/ 1 w 86"/>
                  <a:gd name="T21" fmla="*/ 1 h 42"/>
                  <a:gd name="T22" fmla="*/ 1 w 86"/>
                  <a:gd name="T23" fmla="*/ 1 h 42"/>
                  <a:gd name="T24" fmla="*/ 1 w 86"/>
                  <a:gd name="T25" fmla="*/ 1 h 42"/>
                  <a:gd name="T26" fmla="*/ 1 w 86"/>
                  <a:gd name="T27" fmla="*/ 1 h 42"/>
                  <a:gd name="T28" fmla="*/ 1 w 86"/>
                  <a:gd name="T29" fmla="*/ 1 h 42"/>
                  <a:gd name="T30" fmla="*/ 0 w 86"/>
                  <a:gd name="T31" fmla="*/ 1 h 42"/>
                  <a:gd name="T32" fmla="*/ 1 w 86"/>
                  <a:gd name="T33" fmla="*/ 0 h 42"/>
                  <a:gd name="T34" fmla="*/ 1 w 86"/>
                  <a:gd name="T35" fmla="*/ 1 h 42"/>
                  <a:gd name="T36" fmla="*/ 1 w 86"/>
                  <a:gd name="T37" fmla="*/ 1 h 42"/>
                  <a:gd name="T38" fmla="*/ 1 w 86"/>
                  <a:gd name="T39" fmla="*/ 1 h 42"/>
                  <a:gd name="T40" fmla="*/ 1 w 86"/>
                  <a:gd name="T41" fmla="*/ 1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42"/>
                  <a:gd name="T65" fmla="*/ 86 w 86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42">
                    <a:moveTo>
                      <a:pt x="45" y="7"/>
                    </a:moveTo>
                    <a:lnTo>
                      <a:pt x="50" y="6"/>
                    </a:lnTo>
                    <a:lnTo>
                      <a:pt x="62" y="6"/>
                    </a:lnTo>
                    <a:lnTo>
                      <a:pt x="76" y="7"/>
                    </a:lnTo>
                    <a:lnTo>
                      <a:pt x="84" y="13"/>
                    </a:lnTo>
                    <a:lnTo>
                      <a:pt x="86" y="23"/>
                    </a:lnTo>
                    <a:lnTo>
                      <a:pt x="84" y="32"/>
                    </a:lnTo>
                    <a:lnTo>
                      <a:pt x="74" y="39"/>
                    </a:lnTo>
                    <a:lnTo>
                      <a:pt x="56" y="42"/>
                    </a:lnTo>
                    <a:lnTo>
                      <a:pt x="39" y="42"/>
                    </a:lnTo>
                    <a:lnTo>
                      <a:pt x="29" y="39"/>
                    </a:lnTo>
                    <a:lnTo>
                      <a:pt x="23" y="35"/>
                    </a:lnTo>
                    <a:lnTo>
                      <a:pt x="17" y="30"/>
                    </a:lnTo>
                    <a:lnTo>
                      <a:pt x="7" y="21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7" y="4"/>
                    </a:lnTo>
                    <a:lnTo>
                      <a:pt x="27" y="7"/>
                    </a:lnTo>
                    <a:lnTo>
                      <a:pt x="35" y="9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4" name="Freeform 23"/>
              <p:cNvSpPr>
                <a:spLocks/>
              </p:cNvSpPr>
              <p:nvPr/>
            </p:nvSpPr>
            <p:spPr bwMode="auto">
              <a:xfrm>
                <a:off x="4391" y="4027"/>
                <a:ext cx="656" cy="271"/>
              </a:xfrm>
              <a:custGeom>
                <a:avLst/>
                <a:gdLst>
                  <a:gd name="T0" fmla="*/ 1 w 945"/>
                  <a:gd name="T1" fmla="*/ 1 h 454"/>
                  <a:gd name="T2" fmla="*/ 1 w 945"/>
                  <a:gd name="T3" fmla="*/ 0 h 454"/>
                  <a:gd name="T4" fmla="*/ 1 w 945"/>
                  <a:gd name="T5" fmla="*/ 1 h 454"/>
                  <a:gd name="T6" fmla="*/ 1 w 945"/>
                  <a:gd name="T7" fmla="*/ 1 h 454"/>
                  <a:gd name="T8" fmla="*/ 1 w 945"/>
                  <a:gd name="T9" fmla="*/ 1 h 454"/>
                  <a:gd name="T10" fmla="*/ 1 w 945"/>
                  <a:gd name="T11" fmla="*/ 1 h 454"/>
                  <a:gd name="T12" fmla="*/ 1 w 945"/>
                  <a:gd name="T13" fmla="*/ 1 h 454"/>
                  <a:gd name="T14" fmla="*/ 1 w 945"/>
                  <a:gd name="T15" fmla="*/ 1 h 454"/>
                  <a:gd name="T16" fmla="*/ 1 w 945"/>
                  <a:gd name="T17" fmla="*/ 1 h 454"/>
                  <a:gd name="T18" fmla="*/ 1 w 945"/>
                  <a:gd name="T19" fmla="*/ 1 h 454"/>
                  <a:gd name="T20" fmla="*/ 1 w 945"/>
                  <a:gd name="T21" fmla="*/ 1 h 454"/>
                  <a:gd name="T22" fmla="*/ 1 w 945"/>
                  <a:gd name="T23" fmla="*/ 1 h 454"/>
                  <a:gd name="T24" fmla="*/ 1 w 945"/>
                  <a:gd name="T25" fmla="*/ 1 h 454"/>
                  <a:gd name="T26" fmla="*/ 1 w 945"/>
                  <a:gd name="T27" fmla="*/ 1 h 454"/>
                  <a:gd name="T28" fmla="*/ 1 w 945"/>
                  <a:gd name="T29" fmla="*/ 1 h 454"/>
                  <a:gd name="T30" fmla="*/ 1 w 945"/>
                  <a:gd name="T31" fmla="*/ 1 h 454"/>
                  <a:gd name="T32" fmla="*/ 1 w 945"/>
                  <a:gd name="T33" fmla="*/ 1 h 454"/>
                  <a:gd name="T34" fmla="*/ 1 w 945"/>
                  <a:gd name="T35" fmla="*/ 1 h 454"/>
                  <a:gd name="T36" fmla="*/ 1 w 945"/>
                  <a:gd name="T37" fmla="*/ 1 h 454"/>
                  <a:gd name="T38" fmla="*/ 1 w 945"/>
                  <a:gd name="T39" fmla="*/ 1 h 454"/>
                  <a:gd name="T40" fmla="*/ 1 w 945"/>
                  <a:gd name="T41" fmla="*/ 1 h 454"/>
                  <a:gd name="T42" fmla="*/ 1 w 945"/>
                  <a:gd name="T43" fmla="*/ 1 h 454"/>
                  <a:gd name="T44" fmla="*/ 1 w 945"/>
                  <a:gd name="T45" fmla="*/ 1 h 454"/>
                  <a:gd name="T46" fmla="*/ 1 w 945"/>
                  <a:gd name="T47" fmla="*/ 1 h 454"/>
                  <a:gd name="T48" fmla="*/ 1 w 945"/>
                  <a:gd name="T49" fmla="*/ 1 h 454"/>
                  <a:gd name="T50" fmla="*/ 1 w 945"/>
                  <a:gd name="T51" fmla="*/ 1 h 454"/>
                  <a:gd name="T52" fmla="*/ 1 w 945"/>
                  <a:gd name="T53" fmla="*/ 1 h 454"/>
                  <a:gd name="T54" fmla="*/ 1 w 945"/>
                  <a:gd name="T55" fmla="*/ 1 h 454"/>
                  <a:gd name="T56" fmla="*/ 1 w 945"/>
                  <a:gd name="T57" fmla="*/ 1 h 454"/>
                  <a:gd name="T58" fmla="*/ 1 w 945"/>
                  <a:gd name="T59" fmla="*/ 1 h 454"/>
                  <a:gd name="T60" fmla="*/ 1 w 945"/>
                  <a:gd name="T61" fmla="*/ 1 h 454"/>
                  <a:gd name="T62" fmla="*/ 1 w 945"/>
                  <a:gd name="T63" fmla="*/ 1 h 454"/>
                  <a:gd name="T64" fmla="*/ 1 w 945"/>
                  <a:gd name="T65" fmla="*/ 1 h 454"/>
                  <a:gd name="T66" fmla="*/ 1 w 945"/>
                  <a:gd name="T67" fmla="*/ 1 h 454"/>
                  <a:gd name="T68" fmla="*/ 1 w 945"/>
                  <a:gd name="T69" fmla="*/ 1 h 454"/>
                  <a:gd name="T70" fmla="*/ 1 w 945"/>
                  <a:gd name="T71" fmla="*/ 1 h 454"/>
                  <a:gd name="T72" fmla="*/ 1 w 945"/>
                  <a:gd name="T73" fmla="*/ 1 h 454"/>
                  <a:gd name="T74" fmla="*/ 1 w 945"/>
                  <a:gd name="T75" fmla="*/ 1 h 454"/>
                  <a:gd name="T76" fmla="*/ 1 w 945"/>
                  <a:gd name="T77" fmla="*/ 1 h 454"/>
                  <a:gd name="T78" fmla="*/ 1 w 945"/>
                  <a:gd name="T79" fmla="*/ 1 h 454"/>
                  <a:gd name="T80" fmla="*/ 1 w 945"/>
                  <a:gd name="T81" fmla="*/ 1 h 454"/>
                  <a:gd name="T82" fmla="*/ 1 w 945"/>
                  <a:gd name="T83" fmla="*/ 1 h 454"/>
                  <a:gd name="T84" fmla="*/ 1 w 945"/>
                  <a:gd name="T85" fmla="*/ 1 h 454"/>
                  <a:gd name="T86" fmla="*/ 1 w 945"/>
                  <a:gd name="T87" fmla="*/ 1 h 454"/>
                  <a:gd name="T88" fmla="*/ 1 w 945"/>
                  <a:gd name="T89" fmla="*/ 1 h 454"/>
                  <a:gd name="T90" fmla="*/ 1 w 945"/>
                  <a:gd name="T91" fmla="*/ 1 h 454"/>
                  <a:gd name="T92" fmla="*/ 1 w 945"/>
                  <a:gd name="T93" fmla="*/ 1 h 454"/>
                  <a:gd name="T94" fmla="*/ 1 w 945"/>
                  <a:gd name="T95" fmla="*/ 1 h 454"/>
                  <a:gd name="T96" fmla="*/ 1 w 945"/>
                  <a:gd name="T97" fmla="*/ 1 h 454"/>
                  <a:gd name="T98" fmla="*/ 1 w 945"/>
                  <a:gd name="T99" fmla="*/ 1 h 454"/>
                  <a:gd name="T100" fmla="*/ 1 w 945"/>
                  <a:gd name="T101" fmla="*/ 1 h 454"/>
                  <a:gd name="T102" fmla="*/ 1 w 945"/>
                  <a:gd name="T103" fmla="*/ 1 h 454"/>
                  <a:gd name="T104" fmla="*/ 1 w 945"/>
                  <a:gd name="T105" fmla="*/ 1 h 45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5"/>
                  <a:gd name="T160" fmla="*/ 0 h 454"/>
                  <a:gd name="T161" fmla="*/ 945 w 945"/>
                  <a:gd name="T162" fmla="*/ 454 h 45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5" h="454">
                    <a:moveTo>
                      <a:pt x="68" y="1"/>
                    </a:moveTo>
                    <a:lnTo>
                      <a:pt x="64" y="1"/>
                    </a:lnTo>
                    <a:lnTo>
                      <a:pt x="56" y="3"/>
                    </a:lnTo>
                    <a:lnTo>
                      <a:pt x="45" y="5"/>
                    </a:lnTo>
                    <a:lnTo>
                      <a:pt x="33" y="3"/>
                    </a:lnTo>
                    <a:lnTo>
                      <a:pt x="23" y="1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7" y="27"/>
                    </a:lnTo>
                    <a:lnTo>
                      <a:pt x="39" y="33"/>
                    </a:lnTo>
                    <a:lnTo>
                      <a:pt x="50" y="34"/>
                    </a:lnTo>
                    <a:lnTo>
                      <a:pt x="62" y="36"/>
                    </a:lnTo>
                    <a:lnTo>
                      <a:pt x="72" y="36"/>
                    </a:lnTo>
                    <a:lnTo>
                      <a:pt x="80" y="38"/>
                    </a:lnTo>
                    <a:lnTo>
                      <a:pt x="90" y="38"/>
                    </a:lnTo>
                    <a:lnTo>
                      <a:pt x="97" y="40"/>
                    </a:lnTo>
                    <a:lnTo>
                      <a:pt x="107" y="41"/>
                    </a:lnTo>
                    <a:lnTo>
                      <a:pt x="115" y="45"/>
                    </a:lnTo>
                    <a:lnTo>
                      <a:pt x="125" y="48"/>
                    </a:lnTo>
                    <a:lnTo>
                      <a:pt x="136" y="54"/>
                    </a:lnTo>
                    <a:lnTo>
                      <a:pt x="148" y="59"/>
                    </a:lnTo>
                    <a:lnTo>
                      <a:pt x="160" y="64"/>
                    </a:lnTo>
                    <a:lnTo>
                      <a:pt x="170" y="69"/>
                    </a:lnTo>
                    <a:lnTo>
                      <a:pt x="180" y="74"/>
                    </a:lnTo>
                    <a:lnTo>
                      <a:pt x="187" y="80"/>
                    </a:lnTo>
                    <a:lnTo>
                      <a:pt x="193" y="83"/>
                    </a:lnTo>
                    <a:lnTo>
                      <a:pt x="201" y="87"/>
                    </a:lnTo>
                    <a:lnTo>
                      <a:pt x="211" y="90"/>
                    </a:lnTo>
                    <a:lnTo>
                      <a:pt x="221" y="92"/>
                    </a:lnTo>
                    <a:lnTo>
                      <a:pt x="234" y="92"/>
                    </a:lnTo>
                    <a:lnTo>
                      <a:pt x="246" y="95"/>
                    </a:lnTo>
                    <a:lnTo>
                      <a:pt x="254" y="102"/>
                    </a:lnTo>
                    <a:lnTo>
                      <a:pt x="262" y="111"/>
                    </a:lnTo>
                    <a:lnTo>
                      <a:pt x="273" y="120"/>
                    </a:lnTo>
                    <a:lnTo>
                      <a:pt x="283" y="123"/>
                    </a:lnTo>
                    <a:lnTo>
                      <a:pt x="293" y="127"/>
                    </a:lnTo>
                    <a:lnTo>
                      <a:pt x="307" y="130"/>
                    </a:lnTo>
                    <a:lnTo>
                      <a:pt x="320" y="134"/>
                    </a:lnTo>
                    <a:lnTo>
                      <a:pt x="332" y="137"/>
                    </a:lnTo>
                    <a:lnTo>
                      <a:pt x="344" y="139"/>
                    </a:lnTo>
                    <a:lnTo>
                      <a:pt x="352" y="142"/>
                    </a:lnTo>
                    <a:lnTo>
                      <a:pt x="358" y="144"/>
                    </a:lnTo>
                    <a:lnTo>
                      <a:pt x="362" y="146"/>
                    </a:lnTo>
                    <a:lnTo>
                      <a:pt x="367" y="149"/>
                    </a:lnTo>
                    <a:lnTo>
                      <a:pt x="375" y="153"/>
                    </a:lnTo>
                    <a:lnTo>
                      <a:pt x="383" y="156"/>
                    </a:lnTo>
                    <a:lnTo>
                      <a:pt x="391" y="162"/>
                    </a:lnTo>
                    <a:lnTo>
                      <a:pt x="401" y="165"/>
                    </a:lnTo>
                    <a:lnTo>
                      <a:pt x="410" y="170"/>
                    </a:lnTo>
                    <a:lnTo>
                      <a:pt x="418" y="174"/>
                    </a:lnTo>
                    <a:lnTo>
                      <a:pt x="432" y="179"/>
                    </a:lnTo>
                    <a:lnTo>
                      <a:pt x="444" y="177"/>
                    </a:lnTo>
                    <a:lnTo>
                      <a:pt x="455" y="175"/>
                    </a:lnTo>
                    <a:lnTo>
                      <a:pt x="471" y="174"/>
                    </a:lnTo>
                    <a:lnTo>
                      <a:pt x="481" y="174"/>
                    </a:lnTo>
                    <a:lnTo>
                      <a:pt x="491" y="174"/>
                    </a:lnTo>
                    <a:lnTo>
                      <a:pt x="499" y="174"/>
                    </a:lnTo>
                    <a:lnTo>
                      <a:pt x="506" y="174"/>
                    </a:lnTo>
                    <a:lnTo>
                      <a:pt x="514" y="175"/>
                    </a:lnTo>
                    <a:lnTo>
                      <a:pt x="522" y="177"/>
                    </a:lnTo>
                    <a:lnTo>
                      <a:pt x="528" y="181"/>
                    </a:lnTo>
                    <a:lnTo>
                      <a:pt x="536" y="184"/>
                    </a:lnTo>
                    <a:lnTo>
                      <a:pt x="544" y="191"/>
                    </a:lnTo>
                    <a:lnTo>
                      <a:pt x="545" y="200"/>
                    </a:lnTo>
                    <a:lnTo>
                      <a:pt x="549" y="209"/>
                    </a:lnTo>
                    <a:lnTo>
                      <a:pt x="571" y="226"/>
                    </a:lnTo>
                    <a:lnTo>
                      <a:pt x="587" y="236"/>
                    </a:lnTo>
                    <a:lnTo>
                      <a:pt x="598" y="243"/>
                    </a:lnTo>
                    <a:lnTo>
                      <a:pt x="610" y="250"/>
                    </a:lnTo>
                    <a:lnTo>
                      <a:pt x="618" y="256"/>
                    </a:lnTo>
                    <a:lnTo>
                      <a:pt x="624" y="259"/>
                    </a:lnTo>
                    <a:lnTo>
                      <a:pt x="628" y="261"/>
                    </a:lnTo>
                    <a:lnTo>
                      <a:pt x="632" y="261"/>
                    </a:lnTo>
                    <a:lnTo>
                      <a:pt x="634" y="257"/>
                    </a:lnTo>
                    <a:lnTo>
                      <a:pt x="635" y="252"/>
                    </a:lnTo>
                    <a:lnTo>
                      <a:pt x="635" y="250"/>
                    </a:lnTo>
                    <a:lnTo>
                      <a:pt x="639" y="254"/>
                    </a:lnTo>
                    <a:lnTo>
                      <a:pt x="643" y="266"/>
                    </a:lnTo>
                    <a:lnTo>
                      <a:pt x="651" y="278"/>
                    </a:lnTo>
                    <a:lnTo>
                      <a:pt x="661" y="289"/>
                    </a:lnTo>
                    <a:lnTo>
                      <a:pt x="673" y="294"/>
                    </a:lnTo>
                    <a:lnTo>
                      <a:pt x="688" y="297"/>
                    </a:lnTo>
                    <a:lnTo>
                      <a:pt x="698" y="299"/>
                    </a:lnTo>
                    <a:lnTo>
                      <a:pt x="710" y="301"/>
                    </a:lnTo>
                    <a:lnTo>
                      <a:pt x="722" y="304"/>
                    </a:lnTo>
                    <a:lnTo>
                      <a:pt x="733" y="306"/>
                    </a:lnTo>
                    <a:lnTo>
                      <a:pt x="743" y="311"/>
                    </a:lnTo>
                    <a:lnTo>
                      <a:pt x="751" y="316"/>
                    </a:lnTo>
                    <a:lnTo>
                      <a:pt x="755" y="323"/>
                    </a:lnTo>
                    <a:lnTo>
                      <a:pt x="755" y="332"/>
                    </a:lnTo>
                    <a:lnTo>
                      <a:pt x="753" y="346"/>
                    </a:lnTo>
                    <a:lnTo>
                      <a:pt x="761" y="353"/>
                    </a:lnTo>
                    <a:lnTo>
                      <a:pt x="774" y="358"/>
                    </a:lnTo>
                    <a:lnTo>
                      <a:pt x="794" y="367"/>
                    </a:lnTo>
                    <a:lnTo>
                      <a:pt x="804" y="374"/>
                    </a:lnTo>
                    <a:lnTo>
                      <a:pt x="816" y="379"/>
                    </a:lnTo>
                    <a:lnTo>
                      <a:pt x="825" y="386"/>
                    </a:lnTo>
                    <a:lnTo>
                      <a:pt x="835" y="393"/>
                    </a:lnTo>
                    <a:lnTo>
                      <a:pt x="845" y="400"/>
                    </a:lnTo>
                    <a:lnTo>
                      <a:pt x="853" y="405"/>
                    </a:lnTo>
                    <a:lnTo>
                      <a:pt x="859" y="410"/>
                    </a:lnTo>
                    <a:lnTo>
                      <a:pt x="864" y="414"/>
                    </a:lnTo>
                    <a:lnTo>
                      <a:pt x="872" y="417"/>
                    </a:lnTo>
                    <a:lnTo>
                      <a:pt x="884" y="419"/>
                    </a:lnTo>
                    <a:lnTo>
                      <a:pt x="894" y="423"/>
                    </a:lnTo>
                    <a:lnTo>
                      <a:pt x="902" y="430"/>
                    </a:lnTo>
                    <a:lnTo>
                      <a:pt x="911" y="437"/>
                    </a:lnTo>
                    <a:lnTo>
                      <a:pt x="921" y="445"/>
                    </a:lnTo>
                    <a:lnTo>
                      <a:pt x="931" y="452"/>
                    </a:lnTo>
                    <a:lnTo>
                      <a:pt x="939" y="454"/>
                    </a:lnTo>
                    <a:lnTo>
                      <a:pt x="941" y="454"/>
                    </a:lnTo>
                    <a:lnTo>
                      <a:pt x="943" y="452"/>
                    </a:lnTo>
                    <a:lnTo>
                      <a:pt x="945" y="451"/>
                    </a:lnTo>
                    <a:lnTo>
                      <a:pt x="945" y="449"/>
                    </a:lnTo>
                    <a:lnTo>
                      <a:pt x="945" y="437"/>
                    </a:lnTo>
                    <a:lnTo>
                      <a:pt x="943" y="423"/>
                    </a:lnTo>
                    <a:lnTo>
                      <a:pt x="939" y="412"/>
                    </a:lnTo>
                    <a:lnTo>
                      <a:pt x="933" y="402"/>
                    </a:lnTo>
                    <a:lnTo>
                      <a:pt x="929" y="388"/>
                    </a:lnTo>
                    <a:lnTo>
                      <a:pt x="927" y="365"/>
                    </a:lnTo>
                    <a:lnTo>
                      <a:pt x="925" y="344"/>
                    </a:lnTo>
                    <a:lnTo>
                      <a:pt x="919" y="330"/>
                    </a:lnTo>
                    <a:lnTo>
                      <a:pt x="913" y="325"/>
                    </a:lnTo>
                    <a:lnTo>
                      <a:pt x="906" y="316"/>
                    </a:lnTo>
                    <a:lnTo>
                      <a:pt x="896" y="308"/>
                    </a:lnTo>
                    <a:lnTo>
                      <a:pt x="886" y="299"/>
                    </a:lnTo>
                    <a:lnTo>
                      <a:pt x="876" y="292"/>
                    </a:lnTo>
                    <a:lnTo>
                      <a:pt x="866" y="285"/>
                    </a:lnTo>
                    <a:lnTo>
                      <a:pt x="857" y="280"/>
                    </a:lnTo>
                    <a:lnTo>
                      <a:pt x="849" y="278"/>
                    </a:lnTo>
                    <a:lnTo>
                      <a:pt x="843" y="278"/>
                    </a:lnTo>
                    <a:lnTo>
                      <a:pt x="835" y="280"/>
                    </a:lnTo>
                    <a:lnTo>
                      <a:pt x="825" y="282"/>
                    </a:lnTo>
                    <a:lnTo>
                      <a:pt x="817" y="282"/>
                    </a:lnTo>
                    <a:lnTo>
                      <a:pt x="808" y="282"/>
                    </a:lnTo>
                    <a:lnTo>
                      <a:pt x="800" y="282"/>
                    </a:lnTo>
                    <a:lnTo>
                      <a:pt x="792" y="278"/>
                    </a:lnTo>
                    <a:lnTo>
                      <a:pt x="786" y="273"/>
                    </a:lnTo>
                    <a:lnTo>
                      <a:pt x="780" y="266"/>
                    </a:lnTo>
                    <a:lnTo>
                      <a:pt x="771" y="259"/>
                    </a:lnTo>
                    <a:lnTo>
                      <a:pt x="761" y="252"/>
                    </a:lnTo>
                    <a:lnTo>
                      <a:pt x="751" y="245"/>
                    </a:lnTo>
                    <a:lnTo>
                      <a:pt x="739" y="238"/>
                    </a:lnTo>
                    <a:lnTo>
                      <a:pt x="729" y="233"/>
                    </a:lnTo>
                    <a:lnTo>
                      <a:pt x="722" y="228"/>
                    </a:lnTo>
                    <a:lnTo>
                      <a:pt x="714" y="224"/>
                    </a:lnTo>
                    <a:lnTo>
                      <a:pt x="702" y="214"/>
                    </a:lnTo>
                    <a:lnTo>
                      <a:pt x="694" y="202"/>
                    </a:lnTo>
                    <a:lnTo>
                      <a:pt x="686" y="191"/>
                    </a:lnTo>
                    <a:lnTo>
                      <a:pt x="673" y="186"/>
                    </a:lnTo>
                    <a:lnTo>
                      <a:pt x="663" y="186"/>
                    </a:lnTo>
                    <a:lnTo>
                      <a:pt x="655" y="186"/>
                    </a:lnTo>
                    <a:lnTo>
                      <a:pt x="645" y="186"/>
                    </a:lnTo>
                    <a:lnTo>
                      <a:pt x="635" y="184"/>
                    </a:lnTo>
                    <a:lnTo>
                      <a:pt x="628" y="184"/>
                    </a:lnTo>
                    <a:lnTo>
                      <a:pt x="620" y="184"/>
                    </a:lnTo>
                    <a:lnTo>
                      <a:pt x="614" y="184"/>
                    </a:lnTo>
                    <a:lnTo>
                      <a:pt x="608" y="184"/>
                    </a:lnTo>
                    <a:lnTo>
                      <a:pt x="598" y="179"/>
                    </a:lnTo>
                    <a:lnTo>
                      <a:pt x="589" y="167"/>
                    </a:lnTo>
                    <a:lnTo>
                      <a:pt x="577" y="153"/>
                    </a:lnTo>
                    <a:lnTo>
                      <a:pt x="561" y="139"/>
                    </a:lnTo>
                    <a:lnTo>
                      <a:pt x="545" y="130"/>
                    </a:lnTo>
                    <a:lnTo>
                      <a:pt x="540" y="127"/>
                    </a:lnTo>
                    <a:lnTo>
                      <a:pt x="536" y="125"/>
                    </a:lnTo>
                    <a:lnTo>
                      <a:pt x="536" y="118"/>
                    </a:lnTo>
                    <a:lnTo>
                      <a:pt x="534" y="104"/>
                    </a:lnTo>
                    <a:lnTo>
                      <a:pt x="528" y="90"/>
                    </a:lnTo>
                    <a:lnTo>
                      <a:pt x="514" y="80"/>
                    </a:lnTo>
                    <a:lnTo>
                      <a:pt x="504" y="78"/>
                    </a:lnTo>
                    <a:lnTo>
                      <a:pt x="497" y="76"/>
                    </a:lnTo>
                    <a:lnTo>
                      <a:pt x="487" y="74"/>
                    </a:lnTo>
                    <a:lnTo>
                      <a:pt x="479" y="73"/>
                    </a:lnTo>
                    <a:lnTo>
                      <a:pt x="471" y="73"/>
                    </a:lnTo>
                    <a:lnTo>
                      <a:pt x="461" y="73"/>
                    </a:lnTo>
                    <a:lnTo>
                      <a:pt x="453" y="73"/>
                    </a:lnTo>
                    <a:lnTo>
                      <a:pt x="444" y="73"/>
                    </a:lnTo>
                    <a:lnTo>
                      <a:pt x="428" y="76"/>
                    </a:lnTo>
                    <a:lnTo>
                      <a:pt x="414" y="85"/>
                    </a:lnTo>
                    <a:lnTo>
                      <a:pt x="403" y="92"/>
                    </a:lnTo>
                    <a:lnTo>
                      <a:pt x="389" y="95"/>
                    </a:lnTo>
                    <a:lnTo>
                      <a:pt x="375" y="90"/>
                    </a:lnTo>
                    <a:lnTo>
                      <a:pt x="371" y="81"/>
                    </a:lnTo>
                    <a:lnTo>
                      <a:pt x="369" y="73"/>
                    </a:lnTo>
                    <a:lnTo>
                      <a:pt x="369" y="69"/>
                    </a:lnTo>
                    <a:lnTo>
                      <a:pt x="363" y="69"/>
                    </a:lnTo>
                    <a:lnTo>
                      <a:pt x="354" y="73"/>
                    </a:lnTo>
                    <a:lnTo>
                      <a:pt x="342" y="76"/>
                    </a:lnTo>
                    <a:lnTo>
                      <a:pt x="336" y="83"/>
                    </a:lnTo>
                    <a:lnTo>
                      <a:pt x="328" y="88"/>
                    </a:lnTo>
                    <a:lnTo>
                      <a:pt x="315" y="92"/>
                    </a:lnTo>
                    <a:lnTo>
                      <a:pt x="297" y="90"/>
                    </a:lnTo>
                    <a:lnTo>
                      <a:pt x="285" y="85"/>
                    </a:lnTo>
                    <a:lnTo>
                      <a:pt x="277" y="74"/>
                    </a:lnTo>
                    <a:lnTo>
                      <a:pt x="268" y="64"/>
                    </a:lnTo>
                    <a:lnTo>
                      <a:pt x="256" y="54"/>
                    </a:lnTo>
                    <a:lnTo>
                      <a:pt x="240" y="48"/>
                    </a:lnTo>
                    <a:lnTo>
                      <a:pt x="230" y="47"/>
                    </a:lnTo>
                    <a:lnTo>
                      <a:pt x="217" y="43"/>
                    </a:lnTo>
                    <a:lnTo>
                      <a:pt x="201" y="38"/>
                    </a:lnTo>
                    <a:lnTo>
                      <a:pt x="183" y="31"/>
                    </a:lnTo>
                    <a:lnTo>
                      <a:pt x="164" y="26"/>
                    </a:lnTo>
                    <a:lnTo>
                      <a:pt x="144" y="21"/>
                    </a:lnTo>
                    <a:lnTo>
                      <a:pt x="127" y="15"/>
                    </a:lnTo>
                    <a:lnTo>
                      <a:pt x="109" y="10"/>
                    </a:lnTo>
                    <a:lnTo>
                      <a:pt x="86" y="5"/>
                    </a:lnTo>
                    <a:lnTo>
                      <a:pt x="74" y="3"/>
                    </a:lnTo>
                    <a:lnTo>
                      <a:pt x="68" y="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4700"/>
                  </a:gs>
                  <a:gs pos="100000">
                    <a:srgbClr val="CC9900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5" name="Freeform 24"/>
              <p:cNvSpPr>
                <a:spLocks/>
              </p:cNvSpPr>
              <p:nvPr/>
            </p:nvSpPr>
            <p:spPr bwMode="auto">
              <a:xfrm>
                <a:off x="4532" y="4133"/>
                <a:ext cx="176" cy="48"/>
              </a:xfrm>
              <a:custGeom>
                <a:avLst/>
                <a:gdLst>
                  <a:gd name="T0" fmla="*/ 1 w 254"/>
                  <a:gd name="T1" fmla="*/ 1 h 80"/>
                  <a:gd name="T2" fmla="*/ 1 w 254"/>
                  <a:gd name="T3" fmla="*/ 1 h 80"/>
                  <a:gd name="T4" fmla="*/ 1 w 254"/>
                  <a:gd name="T5" fmla="*/ 1 h 80"/>
                  <a:gd name="T6" fmla="*/ 1 w 254"/>
                  <a:gd name="T7" fmla="*/ 1 h 80"/>
                  <a:gd name="T8" fmla="*/ 1 w 254"/>
                  <a:gd name="T9" fmla="*/ 1 h 80"/>
                  <a:gd name="T10" fmla="*/ 1 w 254"/>
                  <a:gd name="T11" fmla="*/ 1 h 80"/>
                  <a:gd name="T12" fmla="*/ 1 w 254"/>
                  <a:gd name="T13" fmla="*/ 1 h 80"/>
                  <a:gd name="T14" fmla="*/ 1 w 254"/>
                  <a:gd name="T15" fmla="*/ 1 h 80"/>
                  <a:gd name="T16" fmla="*/ 1 w 254"/>
                  <a:gd name="T17" fmla="*/ 1 h 80"/>
                  <a:gd name="T18" fmla="*/ 1 w 254"/>
                  <a:gd name="T19" fmla="*/ 1 h 80"/>
                  <a:gd name="T20" fmla="*/ 1 w 254"/>
                  <a:gd name="T21" fmla="*/ 1 h 80"/>
                  <a:gd name="T22" fmla="*/ 1 w 254"/>
                  <a:gd name="T23" fmla="*/ 1 h 80"/>
                  <a:gd name="T24" fmla="*/ 1 w 254"/>
                  <a:gd name="T25" fmla="*/ 1 h 80"/>
                  <a:gd name="T26" fmla="*/ 1 w 254"/>
                  <a:gd name="T27" fmla="*/ 1 h 80"/>
                  <a:gd name="T28" fmla="*/ 1 w 254"/>
                  <a:gd name="T29" fmla="*/ 1 h 80"/>
                  <a:gd name="T30" fmla="*/ 1 w 254"/>
                  <a:gd name="T31" fmla="*/ 1 h 80"/>
                  <a:gd name="T32" fmla="*/ 1 w 254"/>
                  <a:gd name="T33" fmla="*/ 1 h 80"/>
                  <a:gd name="T34" fmla="*/ 1 w 254"/>
                  <a:gd name="T35" fmla="*/ 1 h 80"/>
                  <a:gd name="T36" fmla="*/ 1 w 254"/>
                  <a:gd name="T37" fmla="*/ 1 h 80"/>
                  <a:gd name="T38" fmla="*/ 1 w 254"/>
                  <a:gd name="T39" fmla="*/ 1 h 80"/>
                  <a:gd name="T40" fmla="*/ 1 w 254"/>
                  <a:gd name="T41" fmla="*/ 0 h 80"/>
                  <a:gd name="T42" fmla="*/ 1 w 254"/>
                  <a:gd name="T43" fmla="*/ 0 h 80"/>
                  <a:gd name="T44" fmla="*/ 1 w 254"/>
                  <a:gd name="T45" fmla="*/ 1 h 80"/>
                  <a:gd name="T46" fmla="*/ 0 w 254"/>
                  <a:gd name="T47" fmla="*/ 1 h 80"/>
                  <a:gd name="T48" fmla="*/ 1 w 254"/>
                  <a:gd name="T49" fmla="*/ 1 h 80"/>
                  <a:gd name="T50" fmla="*/ 1 w 254"/>
                  <a:gd name="T51" fmla="*/ 1 h 80"/>
                  <a:gd name="T52" fmla="*/ 1 w 254"/>
                  <a:gd name="T53" fmla="*/ 1 h 80"/>
                  <a:gd name="T54" fmla="*/ 1 w 254"/>
                  <a:gd name="T55" fmla="*/ 1 h 80"/>
                  <a:gd name="T56" fmla="*/ 1 w 254"/>
                  <a:gd name="T57" fmla="*/ 1 h 80"/>
                  <a:gd name="T58" fmla="*/ 1 w 254"/>
                  <a:gd name="T59" fmla="*/ 1 h 80"/>
                  <a:gd name="T60" fmla="*/ 1 w 254"/>
                  <a:gd name="T61" fmla="*/ 1 h 80"/>
                  <a:gd name="T62" fmla="*/ 1 w 254"/>
                  <a:gd name="T63" fmla="*/ 1 h 80"/>
                  <a:gd name="T64" fmla="*/ 1 w 254"/>
                  <a:gd name="T65" fmla="*/ 1 h 80"/>
                  <a:gd name="T66" fmla="*/ 1 w 254"/>
                  <a:gd name="T67" fmla="*/ 1 h 80"/>
                  <a:gd name="T68" fmla="*/ 1 w 254"/>
                  <a:gd name="T69" fmla="*/ 1 h 80"/>
                  <a:gd name="T70" fmla="*/ 1 w 254"/>
                  <a:gd name="T71" fmla="*/ 1 h 80"/>
                  <a:gd name="T72" fmla="*/ 1 w 254"/>
                  <a:gd name="T73" fmla="*/ 1 h 80"/>
                  <a:gd name="T74" fmla="*/ 1 w 254"/>
                  <a:gd name="T75" fmla="*/ 1 h 80"/>
                  <a:gd name="T76" fmla="*/ 1 w 254"/>
                  <a:gd name="T77" fmla="*/ 1 h 80"/>
                  <a:gd name="T78" fmla="*/ 1 w 254"/>
                  <a:gd name="T79" fmla="*/ 1 h 80"/>
                  <a:gd name="T80" fmla="*/ 1 w 254"/>
                  <a:gd name="T81" fmla="*/ 1 h 80"/>
                  <a:gd name="T82" fmla="*/ 1 w 254"/>
                  <a:gd name="T83" fmla="*/ 1 h 80"/>
                  <a:gd name="T84" fmla="*/ 1 w 254"/>
                  <a:gd name="T85" fmla="*/ 1 h 80"/>
                  <a:gd name="T86" fmla="*/ 1 w 254"/>
                  <a:gd name="T87" fmla="*/ 1 h 80"/>
                  <a:gd name="T88" fmla="*/ 1 w 254"/>
                  <a:gd name="T89" fmla="*/ 1 h 80"/>
                  <a:gd name="T90" fmla="*/ 1 w 254"/>
                  <a:gd name="T91" fmla="*/ 1 h 80"/>
                  <a:gd name="T92" fmla="*/ 1 w 254"/>
                  <a:gd name="T93" fmla="*/ 1 h 80"/>
                  <a:gd name="T94" fmla="*/ 1 w 254"/>
                  <a:gd name="T95" fmla="*/ 1 h 80"/>
                  <a:gd name="T96" fmla="*/ 1 w 254"/>
                  <a:gd name="T97" fmla="*/ 1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4"/>
                  <a:gd name="T148" fmla="*/ 0 h 80"/>
                  <a:gd name="T149" fmla="*/ 254 w 254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4" h="80">
                    <a:moveTo>
                      <a:pt x="254" y="77"/>
                    </a:moveTo>
                    <a:lnTo>
                      <a:pt x="254" y="73"/>
                    </a:lnTo>
                    <a:lnTo>
                      <a:pt x="249" y="65"/>
                    </a:lnTo>
                    <a:lnTo>
                      <a:pt x="233" y="54"/>
                    </a:lnTo>
                    <a:lnTo>
                      <a:pt x="204" y="44"/>
                    </a:lnTo>
                    <a:lnTo>
                      <a:pt x="188" y="40"/>
                    </a:lnTo>
                    <a:lnTo>
                      <a:pt x="174" y="37"/>
                    </a:lnTo>
                    <a:lnTo>
                      <a:pt x="162" y="33"/>
                    </a:lnTo>
                    <a:lnTo>
                      <a:pt x="153" y="32"/>
                    </a:lnTo>
                    <a:lnTo>
                      <a:pt x="145" y="30"/>
                    </a:lnTo>
                    <a:lnTo>
                      <a:pt x="139" y="28"/>
                    </a:lnTo>
                    <a:lnTo>
                      <a:pt x="133" y="26"/>
                    </a:lnTo>
                    <a:lnTo>
                      <a:pt x="125" y="25"/>
                    </a:lnTo>
                    <a:lnTo>
                      <a:pt x="112" y="19"/>
                    </a:lnTo>
                    <a:lnTo>
                      <a:pt x="102" y="14"/>
                    </a:lnTo>
                    <a:lnTo>
                      <a:pt x="90" y="11"/>
                    </a:lnTo>
                    <a:lnTo>
                      <a:pt x="78" y="9"/>
                    </a:lnTo>
                    <a:lnTo>
                      <a:pt x="69" y="7"/>
                    </a:lnTo>
                    <a:lnTo>
                      <a:pt x="61" y="5"/>
                    </a:lnTo>
                    <a:lnTo>
                      <a:pt x="51" y="4"/>
                    </a:lnTo>
                    <a:lnTo>
                      <a:pt x="33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14" y="19"/>
                    </a:lnTo>
                    <a:lnTo>
                      <a:pt x="31" y="26"/>
                    </a:lnTo>
                    <a:lnTo>
                      <a:pt x="41" y="32"/>
                    </a:lnTo>
                    <a:lnTo>
                      <a:pt x="47" y="35"/>
                    </a:lnTo>
                    <a:lnTo>
                      <a:pt x="59" y="37"/>
                    </a:lnTo>
                    <a:lnTo>
                      <a:pt x="72" y="35"/>
                    </a:lnTo>
                    <a:lnTo>
                      <a:pt x="84" y="35"/>
                    </a:lnTo>
                    <a:lnTo>
                      <a:pt x="96" y="37"/>
                    </a:lnTo>
                    <a:lnTo>
                      <a:pt x="106" y="42"/>
                    </a:lnTo>
                    <a:lnTo>
                      <a:pt x="114" y="49"/>
                    </a:lnTo>
                    <a:lnTo>
                      <a:pt x="121" y="52"/>
                    </a:lnTo>
                    <a:lnTo>
                      <a:pt x="129" y="54"/>
                    </a:lnTo>
                    <a:lnTo>
                      <a:pt x="145" y="54"/>
                    </a:lnTo>
                    <a:lnTo>
                      <a:pt x="153" y="54"/>
                    </a:lnTo>
                    <a:lnTo>
                      <a:pt x="161" y="54"/>
                    </a:lnTo>
                    <a:lnTo>
                      <a:pt x="168" y="54"/>
                    </a:lnTo>
                    <a:lnTo>
                      <a:pt x="174" y="56"/>
                    </a:lnTo>
                    <a:lnTo>
                      <a:pt x="180" y="58"/>
                    </a:lnTo>
                    <a:lnTo>
                      <a:pt x="186" y="59"/>
                    </a:lnTo>
                    <a:lnTo>
                      <a:pt x="194" y="63"/>
                    </a:lnTo>
                    <a:lnTo>
                      <a:pt x="204" y="66"/>
                    </a:lnTo>
                    <a:lnTo>
                      <a:pt x="221" y="73"/>
                    </a:lnTo>
                    <a:lnTo>
                      <a:pt x="235" y="79"/>
                    </a:lnTo>
                    <a:lnTo>
                      <a:pt x="247" y="80"/>
                    </a:lnTo>
                    <a:lnTo>
                      <a:pt x="254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6" name="Freeform 25"/>
              <p:cNvSpPr>
                <a:spLocks/>
              </p:cNvSpPr>
              <p:nvPr/>
            </p:nvSpPr>
            <p:spPr bwMode="auto">
              <a:xfrm>
                <a:off x="4744" y="4152"/>
                <a:ext cx="35" cy="22"/>
              </a:xfrm>
              <a:custGeom>
                <a:avLst/>
                <a:gdLst>
                  <a:gd name="T0" fmla="*/ 1 w 49"/>
                  <a:gd name="T1" fmla="*/ 1 h 37"/>
                  <a:gd name="T2" fmla="*/ 1 w 49"/>
                  <a:gd name="T3" fmla="*/ 1 h 37"/>
                  <a:gd name="T4" fmla="*/ 1 w 49"/>
                  <a:gd name="T5" fmla="*/ 1 h 37"/>
                  <a:gd name="T6" fmla="*/ 1 w 49"/>
                  <a:gd name="T7" fmla="*/ 1 h 37"/>
                  <a:gd name="T8" fmla="*/ 1 w 49"/>
                  <a:gd name="T9" fmla="*/ 1 h 37"/>
                  <a:gd name="T10" fmla="*/ 1 w 49"/>
                  <a:gd name="T11" fmla="*/ 1 h 37"/>
                  <a:gd name="T12" fmla="*/ 1 w 49"/>
                  <a:gd name="T13" fmla="*/ 0 h 37"/>
                  <a:gd name="T14" fmla="*/ 1 w 49"/>
                  <a:gd name="T15" fmla="*/ 1 h 37"/>
                  <a:gd name="T16" fmla="*/ 0 w 49"/>
                  <a:gd name="T17" fmla="*/ 1 h 37"/>
                  <a:gd name="T18" fmla="*/ 0 w 49"/>
                  <a:gd name="T19" fmla="*/ 1 h 37"/>
                  <a:gd name="T20" fmla="*/ 1 w 49"/>
                  <a:gd name="T21" fmla="*/ 1 h 37"/>
                  <a:gd name="T22" fmla="*/ 1 w 49"/>
                  <a:gd name="T23" fmla="*/ 1 h 37"/>
                  <a:gd name="T24" fmla="*/ 1 w 49"/>
                  <a:gd name="T25" fmla="*/ 1 h 37"/>
                  <a:gd name="T26" fmla="*/ 1 w 49"/>
                  <a:gd name="T27" fmla="*/ 1 h 37"/>
                  <a:gd name="T28" fmla="*/ 1 w 49"/>
                  <a:gd name="T29" fmla="*/ 1 h 37"/>
                  <a:gd name="T30" fmla="*/ 1 w 49"/>
                  <a:gd name="T31" fmla="*/ 1 h 37"/>
                  <a:gd name="T32" fmla="*/ 1 w 49"/>
                  <a:gd name="T33" fmla="*/ 1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7"/>
                  <a:gd name="T53" fmla="*/ 49 w 4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7">
                    <a:moveTo>
                      <a:pt x="49" y="33"/>
                    </a:moveTo>
                    <a:lnTo>
                      <a:pt x="47" y="30"/>
                    </a:lnTo>
                    <a:lnTo>
                      <a:pt x="41" y="21"/>
                    </a:lnTo>
                    <a:lnTo>
                      <a:pt x="34" y="12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21"/>
                    </a:lnTo>
                    <a:lnTo>
                      <a:pt x="16" y="23"/>
                    </a:lnTo>
                    <a:lnTo>
                      <a:pt x="20" y="26"/>
                    </a:lnTo>
                    <a:lnTo>
                      <a:pt x="30" y="32"/>
                    </a:lnTo>
                    <a:lnTo>
                      <a:pt x="41" y="37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7" name="Freeform 26"/>
              <p:cNvSpPr>
                <a:spLocks/>
              </p:cNvSpPr>
              <p:nvPr/>
            </p:nvSpPr>
            <p:spPr bwMode="auto">
              <a:xfrm>
                <a:off x="4466" y="3881"/>
                <a:ext cx="3" cy="5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1 h 9"/>
                  <a:gd name="T4" fmla="*/ 1 w 6"/>
                  <a:gd name="T5" fmla="*/ 1 h 9"/>
                  <a:gd name="T6" fmla="*/ 1 w 6"/>
                  <a:gd name="T7" fmla="*/ 1 h 9"/>
                  <a:gd name="T8" fmla="*/ 1 w 6"/>
                  <a:gd name="T9" fmla="*/ 1 h 9"/>
                  <a:gd name="T10" fmla="*/ 1 w 6"/>
                  <a:gd name="T11" fmla="*/ 1 h 9"/>
                  <a:gd name="T12" fmla="*/ 1 w 6"/>
                  <a:gd name="T13" fmla="*/ 1 h 9"/>
                  <a:gd name="T14" fmla="*/ 1 w 6"/>
                  <a:gd name="T15" fmla="*/ 1 h 9"/>
                  <a:gd name="T16" fmla="*/ 0 w 6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9"/>
                  <a:gd name="T29" fmla="*/ 6 w 6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9">
                    <a:moveTo>
                      <a:pt x="0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8" name="Freeform 27"/>
              <p:cNvSpPr>
                <a:spLocks/>
              </p:cNvSpPr>
              <p:nvPr/>
            </p:nvSpPr>
            <p:spPr bwMode="auto">
              <a:xfrm>
                <a:off x="3424" y="2841"/>
                <a:ext cx="151" cy="131"/>
              </a:xfrm>
              <a:custGeom>
                <a:avLst/>
                <a:gdLst>
                  <a:gd name="T0" fmla="*/ 1 w 217"/>
                  <a:gd name="T1" fmla="*/ 1 h 219"/>
                  <a:gd name="T2" fmla="*/ 1 w 217"/>
                  <a:gd name="T3" fmla="*/ 1 h 219"/>
                  <a:gd name="T4" fmla="*/ 1 w 217"/>
                  <a:gd name="T5" fmla="*/ 1 h 219"/>
                  <a:gd name="T6" fmla="*/ 1 w 217"/>
                  <a:gd name="T7" fmla="*/ 0 h 219"/>
                  <a:gd name="T8" fmla="*/ 1 w 217"/>
                  <a:gd name="T9" fmla="*/ 1 h 219"/>
                  <a:gd name="T10" fmla="*/ 1 w 217"/>
                  <a:gd name="T11" fmla="*/ 1 h 219"/>
                  <a:gd name="T12" fmla="*/ 1 w 217"/>
                  <a:gd name="T13" fmla="*/ 1 h 219"/>
                  <a:gd name="T14" fmla="*/ 1 w 217"/>
                  <a:gd name="T15" fmla="*/ 1 h 219"/>
                  <a:gd name="T16" fmla="*/ 1 w 217"/>
                  <a:gd name="T17" fmla="*/ 1 h 219"/>
                  <a:gd name="T18" fmla="*/ 1 w 217"/>
                  <a:gd name="T19" fmla="*/ 1 h 219"/>
                  <a:gd name="T20" fmla="*/ 1 w 217"/>
                  <a:gd name="T21" fmla="*/ 1 h 219"/>
                  <a:gd name="T22" fmla="*/ 0 w 217"/>
                  <a:gd name="T23" fmla="*/ 1 h 219"/>
                  <a:gd name="T24" fmla="*/ 0 w 217"/>
                  <a:gd name="T25" fmla="*/ 1 h 219"/>
                  <a:gd name="T26" fmla="*/ 1 w 217"/>
                  <a:gd name="T27" fmla="*/ 1 h 219"/>
                  <a:gd name="T28" fmla="*/ 1 w 217"/>
                  <a:gd name="T29" fmla="*/ 1 h 219"/>
                  <a:gd name="T30" fmla="*/ 1 w 217"/>
                  <a:gd name="T31" fmla="*/ 1 h 219"/>
                  <a:gd name="T32" fmla="*/ 1 w 217"/>
                  <a:gd name="T33" fmla="*/ 1 h 219"/>
                  <a:gd name="T34" fmla="*/ 1 w 217"/>
                  <a:gd name="T35" fmla="*/ 1 h 219"/>
                  <a:gd name="T36" fmla="*/ 1 w 217"/>
                  <a:gd name="T37" fmla="*/ 1 h 219"/>
                  <a:gd name="T38" fmla="*/ 1 w 217"/>
                  <a:gd name="T39" fmla="*/ 1 h 219"/>
                  <a:gd name="T40" fmla="*/ 1 w 217"/>
                  <a:gd name="T41" fmla="*/ 1 h 219"/>
                  <a:gd name="T42" fmla="*/ 1 w 217"/>
                  <a:gd name="T43" fmla="*/ 1 h 219"/>
                  <a:gd name="T44" fmla="*/ 1 w 217"/>
                  <a:gd name="T45" fmla="*/ 1 h 219"/>
                  <a:gd name="T46" fmla="*/ 1 w 217"/>
                  <a:gd name="T47" fmla="*/ 1 h 219"/>
                  <a:gd name="T48" fmla="*/ 1 w 217"/>
                  <a:gd name="T49" fmla="*/ 1 h 219"/>
                  <a:gd name="T50" fmla="*/ 1 w 217"/>
                  <a:gd name="T51" fmla="*/ 1 h 219"/>
                  <a:gd name="T52" fmla="*/ 1 w 217"/>
                  <a:gd name="T53" fmla="*/ 1 h 219"/>
                  <a:gd name="T54" fmla="*/ 1 w 217"/>
                  <a:gd name="T55" fmla="*/ 1 h 219"/>
                  <a:gd name="T56" fmla="*/ 1 w 217"/>
                  <a:gd name="T57" fmla="*/ 1 h 219"/>
                  <a:gd name="T58" fmla="*/ 1 w 217"/>
                  <a:gd name="T59" fmla="*/ 1 h 219"/>
                  <a:gd name="T60" fmla="*/ 1 w 217"/>
                  <a:gd name="T61" fmla="*/ 1 h 219"/>
                  <a:gd name="T62" fmla="*/ 1 w 217"/>
                  <a:gd name="T63" fmla="*/ 1 h 219"/>
                  <a:gd name="T64" fmla="*/ 1 w 217"/>
                  <a:gd name="T65" fmla="*/ 1 h 219"/>
                  <a:gd name="T66" fmla="*/ 1 w 217"/>
                  <a:gd name="T67" fmla="*/ 1 h 219"/>
                  <a:gd name="T68" fmla="*/ 1 w 217"/>
                  <a:gd name="T69" fmla="*/ 1 h 219"/>
                  <a:gd name="T70" fmla="*/ 1 w 217"/>
                  <a:gd name="T71" fmla="*/ 1 h 219"/>
                  <a:gd name="T72" fmla="*/ 1 w 217"/>
                  <a:gd name="T73" fmla="*/ 1 h 219"/>
                  <a:gd name="T74" fmla="*/ 1 w 217"/>
                  <a:gd name="T75" fmla="*/ 1 h 219"/>
                  <a:gd name="T76" fmla="*/ 1 w 217"/>
                  <a:gd name="T77" fmla="*/ 1 h 219"/>
                  <a:gd name="T78" fmla="*/ 1 w 217"/>
                  <a:gd name="T79" fmla="*/ 1 h 219"/>
                  <a:gd name="T80" fmla="*/ 1 w 217"/>
                  <a:gd name="T81" fmla="*/ 1 h 219"/>
                  <a:gd name="T82" fmla="*/ 1 w 217"/>
                  <a:gd name="T83" fmla="*/ 1 h 219"/>
                  <a:gd name="T84" fmla="*/ 1 w 217"/>
                  <a:gd name="T85" fmla="*/ 1 h 219"/>
                  <a:gd name="T86" fmla="*/ 1 w 217"/>
                  <a:gd name="T87" fmla="*/ 1 h 219"/>
                  <a:gd name="T88" fmla="*/ 1 w 217"/>
                  <a:gd name="T89" fmla="*/ 1 h 219"/>
                  <a:gd name="T90" fmla="*/ 1 w 217"/>
                  <a:gd name="T91" fmla="*/ 1 h 219"/>
                  <a:gd name="T92" fmla="*/ 1 w 217"/>
                  <a:gd name="T93" fmla="*/ 1 h 219"/>
                  <a:gd name="T94" fmla="*/ 1 w 217"/>
                  <a:gd name="T95" fmla="*/ 1 h 219"/>
                  <a:gd name="T96" fmla="*/ 1 w 217"/>
                  <a:gd name="T97" fmla="*/ 1 h 219"/>
                  <a:gd name="T98" fmla="*/ 1 w 217"/>
                  <a:gd name="T99" fmla="*/ 1 h 219"/>
                  <a:gd name="T100" fmla="*/ 1 w 217"/>
                  <a:gd name="T101" fmla="*/ 1 h 219"/>
                  <a:gd name="T102" fmla="*/ 1 w 217"/>
                  <a:gd name="T103" fmla="*/ 1 h 219"/>
                  <a:gd name="T104" fmla="*/ 1 w 217"/>
                  <a:gd name="T105" fmla="*/ 1 h 219"/>
                  <a:gd name="T106" fmla="*/ 1 w 217"/>
                  <a:gd name="T107" fmla="*/ 1 h 219"/>
                  <a:gd name="T108" fmla="*/ 1 w 217"/>
                  <a:gd name="T109" fmla="*/ 1 h 219"/>
                  <a:gd name="T110" fmla="*/ 1 w 217"/>
                  <a:gd name="T111" fmla="*/ 1 h 219"/>
                  <a:gd name="T112" fmla="*/ 1 w 217"/>
                  <a:gd name="T113" fmla="*/ 1 h 2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7"/>
                  <a:gd name="T172" fmla="*/ 0 h 219"/>
                  <a:gd name="T173" fmla="*/ 217 w 217"/>
                  <a:gd name="T174" fmla="*/ 219 h 2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7" h="219">
                    <a:moveTo>
                      <a:pt x="112" y="43"/>
                    </a:moveTo>
                    <a:lnTo>
                      <a:pt x="104" y="33"/>
                    </a:lnTo>
                    <a:lnTo>
                      <a:pt x="86" y="12"/>
                    </a:lnTo>
                    <a:lnTo>
                      <a:pt x="67" y="0"/>
                    </a:lnTo>
                    <a:lnTo>
                      <a:pt x="59" y="15"/>
                    </a:lnTo>
                    <a:lnTo>
                      <a:pt x="57" y="47"/>
                    </a:lnTo>
                    <a:lnTo>
                      <a:pt x="55" y="68"/>
                    </a:lnTo>
                    <a:lnTo>
                      <a:pt x="47" y="76"/>
                    </a:lnTo>
                    <a:lnTo>
                      <a:pt x="37" y="73"/>
                    </a:lnTo>
                    <a:lnTo>
                      <a:pt x="24" y="73"/>
                    </a:lnTo>
                    <a:lnTo>
                      <a:pt x="10" y="89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6" y="136"/>
                    </a:lnTo>
                    <a:lnTo>
                      <a:pt x="12" y="141"/>
                    </a:lnTo>
                    <a:lnTo>
                      <a:pt x="18" y="146"/>
                    </a:lnTo>
                    <a:lnTo>
                      <a:pt x="26" y="151"/>
                    </a:lnTo>
                    <a:lnTo>
                      <a:pt x="33" y="155"/>
                    </a:lnTo>
                    <a:lnTo>
                      <a:pt x="43" y="156"/>
                    </a:lnTo>
                    <a:lnTo>
                      <a:pt x="51" y="158"/>
                    </a:lnTo>
                    <a:lnTo>
                      <a:pt x="59" y="158"/>
                    </a:lnTo>
                    <a:lnTo>
                      <a:pt x="67" y="158"/>
                    </a:lnTo>
                    <a:lnTo>
                      <a:pt x="76" y="158"/>
                    </a:lnTo>
                    <a:lnTo>
                      <a:pt x="86" y="158"/>
                    </a:lnTo>
                    <a:lnTo>
                      <a:pt x="96" y="158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0" y="165"/>
                    </a:lnTo>
                    <a:lnTo>
                      <a:pt x="108" y="172"/>
                    </a:lnTo>
                    <a:lnTo>
                      <a:pt x="106" y="186"/>
                    </a:lnTo>
                    <a:lnTo>
                      <a:pt x="116" y="196"/>
                    </a:lnTo>
                    <a:lnTo>
                      <a:pt x="131" y="205"/>
                    </a:lnTo>
                    <a:lnTo>
                      <a:pt x="145" y="210"/>
                    </a:lnTo>
                    <a:lnTo>
                      <a:pt x="151" y="212"/>
                    </a:lnTo>
                    <a:lnTo>
                      <a:pt x="159" y="214"/>
                    </a:lnTo>
                    <a:lnTo>
                      <a:pt x="167" y="217"/>
                    </a:lnTo>
                    <a:lnTo>
                      <a:pt x="174" y="219"/>
                    </a:lnTo>
                    <a:lnTo>
                      <a:pt x="184" y="219"/>
                    </a:lnTo>
                    <a:lnTo>
                      <a:pt x="192" y="219"/>
                    </a:lnTo>
                    <a:lnTo>
                      <a:pt x="202" y="216"/>
                    </a:lnTo>
                    <a:lnTo>
                      <a:pt x="210" y="210"/>
                    </a:lnTo>
                    <a:lnTo>
                      <a:pt x="217" y="198"/>
                    </a:lnTo>
                    <a:lnTo>
                      <a:pt x="215" y="186"/>
                    </a:lnTo>
                    <a:lnTo>
                      <a:pt x="206" y="174"/>
                    </a:lnTo>
                    <a:lnTo>
                      <a:pt x="192" y="162"/>
                    </a:lnTo>
                    <a:lnTo>
                      <a:pt x="180" y="146"/>
                    </a:lnTo>
                    <a:lnTo>
                      <a:pt x="176" y="130"/>
                    </a:lnTo>
                    <a:lnTo>
                      <a:pt x="168" y="120"/>
                    </a:lnTo>
                    <a:lnTo>
                      <a:pt x="155" y="120"/>
                    </a:lnTo>
                    <a:lnTo>
                      <a:pt x="151" y="116"/>
                    </a:lnTo>
                    <a:lnTo>
                      <a:pt x="143" y="108"/>
                    </a:lnTo>
                    <a:lnTo>
                      <a:pt x="135" y="96"/>
                    </a:lnTo>
                    <a:lnTo>
                      <a:pt x="133" y="82"/>
                    </a:lnTo>
                    <a:lnTo>
                      <a:pt x="137" y="69"/>
                    </a:lnTo>
                    <a:lnTo>
                      <a:pt x="135" y="59"/>
                    </a:lnTo>
                    <a:lnTo>
                      <a:pt x="127" y="50"/>
                    </a:lnTo>
                    <a:lnTo>
                      <a:pt x="112" y="43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9" name="Freeform 28"/>
              <p:cNvSpPr>
                <a:spLocks/>
              </p:cNvSpPr>
              <p:nvPr/>
            </p:nvSpPr>
            <p:spPr bwMode="auto">
              <a:xfrm>
                <a:off x="3350" y="2861"/>
                <a:ext cx="109" cy="278"/>
              </a:xfrm>
              <a:custGeom>
                <a:avLst/>
                <a:gdLst>
                  <a:gd name="T0" fmla="*/ 1 w 155"/>
                  <a:gd name="T1" fmla="*/ 1 h 465"/>
                  <a:gd name="T2" fmla="*/ 1 w 155"/>
                  <a:gd name="T3" fmla="*/ 1 h 465"/>
                  <a:gd name="T4" fmla="*/ 1 w 155"/>
                  <a:gd name="T5" fmla="*/ 0 h 465"/>
                  <a:gd name="T6" fmla="*/ 1 w 155"/>
                  <a:gd name="T7" fmla="*/ 1 h 465"/>
                  <a:gd name="T8" fmla="*/ 0 w 155"/>
                  <a:gd name="T9" fmla="*/ 1 h 465"/>
                  <a:gd name="T10" fmla="*/ 1 w 155"/>
                  <a:gd name="T11" fmla="*/ 1 h 465"/>
                  <a:gd name="T12" fmla="*/ 1 w 155"/>
                  <a:gd name="T13" fmla="*/ 1 h 465"/>
                  <a:gd name="T14" fmla="*/ 1 w 155"/>
                  <a:gd name="T15" fmla="*/ 1 h 465"/>
                  <a:gd name="T16" fmla="*/ 1 w 155"/>
                  <a:gd name="T17" fmla="*/ 1 h 465"/>
                  <a:gd name="T18" fmla="*/ 1 w 155"/>
                  <a:gd name="T19" fmla="*/ 1 h 465"/>
                  <a:gd name="T20" fmla="*/ 1 w 155"/>
                  <a:gd name="T21" fmla="*/ 1 h 465"/>
                  <a:gd name="T22" fmla="*/ 1 w 155"/>
                  <a:gd name="T23" fmla="*/ 1 h 465"/>
                  <a:gd name="T24" fmla="*/ 1 w 155"/>
                  <a:gd name="T25" fmla="*/ 1 h 465"/>
                  <a:gd name="T26" fmla="*/ 1 w 155"/>
                  <a:gd name="T27" fmla="*/ 1 h 465"/>
                  <a:gd name="T28" fmla="*/ 1 w 155"/>
                  <a:gd name="T29" fmla="*/ 1 h 465"/>
                  <a:gd name="T30" fmla="*/ 1 w 155"/>
                  <a:gd name="T31" fmla="*/ 1 h 465"/>
                  <a:gd name="T32" fmla="*/ 1 w 155"/>
                  <a:gd name="T33" fmla="*/ 1 h 465"/>
                  <a:gd name="T34" fmla="*/ 1 w 155"/>
                  <a:gd name="T35" fmla="*/ 1 h 465"/>
                  <a:gd name="T36" fmla="*/ 1 w 155"/>
                  <a:gd name="T37" fmla="*/ 1 h 465"/>
                  <a:gd name="T38" fmla="*/ 1 w 155"/>
                  <a:gd name="T39" fmla="*/ 1 h 465"/>
                  <a:gd name="T40" fmla="*/ 1 w 155"/>
                  <a:gd name="T41" fmla="*/ 1 h 465"/>
                  <a:gd name="T42" fmla="*/ 1 w 155"/>
                  <a:gd name="T43" fmla="*/ 1 h 465"/>
                  <a:gd name="T44" fmla="*/ 1 w 155"/>
                  <a:gd name="T45" fmla="*/ 1 h 465"/>
                  <a:gd name="T46" fmla="*/ 1 w 155"/>
                  <a:gd name="T47" fmla="*/ 1 h 465"/>
                  <a:gd name="T48" fmla="*/ 1 w 155"/>
                  <a:gd name="T49" fmla="*/ 1 h 465"/>
                  <a:gd name="T50" fmla="*/ 1 w 155"/>
                  <a:gd name="T51" fmla="*/ 1 h 465"/>
                  <a:gd name="T52" fmla="*/ 1 w 155"/>
                  <a:gd name="T53" fmla="*/ 1 h 465"/>
                  <a:gd name="T54" fmla="*/ 1 w 155"/>
                  <a:gd name="T55" fmla="*/ 1 h 465"/>
                  <a:gd name="T56" fmla="*/ 1 w 155"/>
                  <a:gd name="T57" fmla="*/ 1 h 465"/>
                  <a:gd name="T58" fmla="*/ 1 w 155"/>
                  <a:gd name="T59" fmla="*/ 1 h 465"/>
                  <a:gd name="T60" fmla="*/ 1 w 155"/>
                  <a:gd name="T61" fmla="*/ 1 h 465"/>
                  <a:gd name="T62" fmla="*/ 1 w 155"/>
                  <a:gd name="T63" fmla="*/ 1 h 465"/>
                  <a:gd name="T64" fmla="*/ 1 w 155"/>
                  <a:gd name="T65" fmla="*/ 1 h 465"/>
                  <a:gd name="T66" fmla="*/ 1 w 155"/>
                  <a:gd name="T67" fmla="*/ 1 h 465"/>
                  <a:gd name="T68" fmla="*/ 1 w 155"/>
                  <a:gd name="T69" fmla="*/ 1 h 465"/>
                  <a:gd name="T70" fmla="*/ 1 w 155"/>
                  <a:gd name="T71" fmla="*/ 1 h 465"/>
                  <a:gd name="T72" fmla="*/ 1 w 155"/>
                  <a:gd name="T73" fmla="*/ 1 h 465"/>
                  <a:gd name="T74" fmla="*/ 1 w 155"/>
                  <a:gd name="T75" fmla="*/ 1 h 465"/>
                  <a:gd name="T76" fmla="*/ 1 w 155"/>
                  <a:gd name="T77" fmla="*/ 1 h 465"/>
                  <a:gd name="T78" fmla="*/ 1 w 155"/>
                  <a:gd name="T79" fmla="*/ 1 h 465"/>
                  <a:gd name="T80" fmla="*/ 1 w 155"/>
                  <a:gd name="T81" fmla="*/ 1 h 465"/>
                  <a:gd name="T82" fmla="*/ 1 w 155"/>
                  <a:gd name="T83" fmla="*/ 1 h 465"/>
                  <a:gd name="T84" fmla="*/ 1 w 155"/>
                  <a:gd name="T85" fmla="*/ 1 h 465"/>
                  <a:gd name="T86" fmla="*/ 1 w 155"/>
                  <a:gd name="T87" fmla="*/ 1 h 4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5"/>
                  <a:gd name="T133" fmla="*/ 0 h 465"/>
                  <a:gd name="T134" fmla="*/ 155 w 155"/>
                  <a:gd name="T135" fmla="*/ 465 h 4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5" h="465">
                    <a:moveTo>
                      <a:pt x="59" y="63"/>
                    </a:moveTo>
                    <a:lnTo>
                      <a:pt x="57" y="61"/>
                    </a:lnTo>
                    <a:lnTo>
                      <a:pt x="55" y="56"/>
                    </a:lnTo>
                    <a:lnTo>
                      <a:pt x="53" y="47"/>
                    </a:lnTo>
                    <a:lnTo>
                      <a:pt x="57" y="36"/>
                    </a:lnTo>
                    <a:lnTo>
                      <a:pt x="61" y="24"/>
                    </a:lnTo>
                    <a:lnTo>
                      <a:pt x="61" y="12"/>
                    </a:lnTo>
                    <a:lnTo>
                      <a:pt x="57" y="5"/>
                    </a:lnTo>
                    <a:lnTo>
                      <a:pt x="47" y="0"/>
                    </a:lnTo>
                    <a:lnTo>
                      <a:pt x="36" y="2"/>
                    </a:lnTo>
                    <a:lnTo>
                      <a:pt x="24" y="10"/>
                    </a:lnTo>
                    <a:lnTo>
                      <a:pt x="16" y="22"/>
                    </a:lnTo>
                    <a:lnTo>
                      <a:pt x="8" y="28"/>
                    </a:lnTo>
                    <a:lnTo>
                      <a:pt x="4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4" y="59"/>
                    </a:lnTo>
                    <a:lnTo>
                      <a:pt x="18" y="68"/>
                    </a:lnTo>
                    <a:lnTo>
                      <a:pt x="26" y="78"/>
                    </a:lnTo>
                    <a:lnTo>
                      <a:pt x="36" y="85"/>
                    </a:lnTo>
                    <a:lnTo>
                      <a:pt x="46" y="94"/>
                    </a:lnTo>
                    <a:lnTo>
                      <a:pt x="51" y="103"/>
                    </a:lnTo>
                    <a:lnTo>
                      <a:pt x="53" y="115"/>
                    </a:lnTo>
                    <a:lnTo>
                      <a:pt x="53" y="127"/>
                    </a:lnTo>
                    <a:lnTo>
                      <a:pt x="55" y="136"/>
                    </a:lnTo>
                    <a:lnTo>
                      <a:pt x="59" y="141"/>
                    </a:lnTo>
                    <a:lnTo>
                      <a:pt x="63" y="144"/>
                    </a:lnTo>
                    <a:lnTo>
                      <a:pt x="67" y="150"/>
                    </a:lnTo>
                    <a:lnTo>
                      <a:pt x="69" y="160"/>
                    </a:lnTo>
                    <a:lnTo>
                      <a:pt x="67" y="170"/>
                    </a:lnTo>
                    <a:lnTo>
                      <a:pt x="65" y="183"/>
                    </a:lnTo>
                    <a:lnTo>
                      <a:pt x="65" y="191"/>
                    </a:lnTo>
                    <a:lnTo>
                      <a:pt x="63" y="197"/>
                    </a:lnTo>
                    <a:lnTo>
                      <a:pt x="59" y="198"/>
                    </a:lnTo>
                    <a:lnTo>
                      <a:pt x="51" y="198"/>
                    </a:lnTo>
                    <a:lnTo>
                      <a:pt x="46" y="195"/>
                    </a:lnTo>
                    <a:lnTo>
                      <a:pt x="40" y="188"/>
                    </a:lnTo>
                    <a:lnTo>
                      <a:pt x="32" y="183"/>
                    </a:lnTo>
                    <a:lnTo>
                      <a:pt x="24" y="177"/>
                    </a:lnTo>
                    <a:lnTo>
                      <a:pt x="16" y="176"/>
                    </a:lnTo>
                    <a:lnTo>
                      <a:pt x="8" y="179"/>
                    </a:lnTo>
                    <a:lnTo>
                      <a:pt x="4" y="186"/>
                    </a:lnTo>
                    <a:lnTo>
                      <a:pt x="6" y="198"/>
                    </a:lnTo>
                    <a:lnTo>
                      <a:pt x="16" y="210"/>
                    </a:lnTo>
                    <a:lnTo>
                      <a:pt x="24" y="224"/>
                    </a:lnTo>
                    <a:lnTo>
                      <a:pt x="28" y="238"/>
                    </a:lnTo>
                    <a:lnTo>
                      <a:pt x="28" y="254"/>
                    </a:lnTo>
                    <a:lnTo>
                      <a:pt x="32" y="270"/>
                    </a:lnTo>
                    <a:lnTo>
                      <a:pt x="40" y="280"/>
                    </a:lnTo>
                    <a:lnTo>
                      <a:pt x="46" y="282"/>
                    </a:lnTo>
                    <a:lnTo>
                      <a:pt x="51" y="285"/>
                    </a:lnTo>
                    <a:lnTo>
                      <a:pt x="53" y="296"/>
                    </a:lnTo>
                    <a:lnTo>
                      <a:pt x="53" y="310"/>
                    </a:lnTo>
                    <a:lnTo>
                      <a:pt x="57" y="325"/>
                    </a:lnTo>
                    <a:lnTo>
                      <a:pt x="59" y="339"/>
                    </a:lnTo>
                    <a:lnTo>
                      <a:pt x="59" y="350"/>
                    </a:lnTo>
                    <a:lnTo>
                      <a:pt x="57" y="355"/>
                    </a:lnTo>
                    <a:lnTo>
                      <a:pt x="51" y="355"/>
                    </a:lnTo>
                    <a:lnTo>
                      <a:pt x="44" y="353"/>
                    </a:lnTo>
                    <a:lnTo>
                      <a:pt x="38" y="351"/>
                    </a:lnTo>
                    <a:lnTo>
                      <a:pt x="34" y="353"/>
                    </a:lnTo>
                    <a:lnTo>
                      <a:pt x="30" y="362"/>
                    </a:lnTo>
                    <a:lnTo>
                      <a:pt x="28" y="374"/>
                    </a:lnTo>
                    <a:lnTo>
                      <a:pt x="30" y="390"/>
                    </a:lnTo>
                    <a:lnTo>
                      <a:pt x="36" y="402"/>
                    </a:lnTo>
                    <a:lnTo>
                      <a:pt x="42" y="407"/>
                    </a:lnTo>
                    <a:lnTo>
                      <a:pt x="49" y="414"/>
                    </a:lnTo>
                    <a:lnTo>
                      <a:pt x="51" y="425"/>
                    </a:lnTo>
                    <a:lnTo>
                      <a:pt x="51" y="439"/>
                    </a:lnTo>
                    <a:lnTo>
                      <a:pt x="51" y="451"/>
                    </a:lnTo>
                    <a:lnTo>
                      <a:pt x="51" y="461"/>
                    </a:lnTo>
                    <a:lnTo>
                      <a:pt x="51" y="465"/>
                    </a:lnTo>
                    <a:lnTo>
                      <a:pt x="55" y="465"/>
                    </a:lnTo>
                    <a:lnTo>
                      <a:pt x="63" y="465"/>
                    </a:lnTo>
                    <a:lnTo>
                      <a:pt x="73" y="465"/>
                    </a:lnTo>
                    <a:lnTo>
                      <a:pt x="81" y="465"/>
                    </a:lnTo>
                    <a:lnTo>
                      <a:pt x="85" y="463"/>
                    </a:lnTo>
                    <a:lnTo>
                      <a:pt x="83" y="459"/>
                    </a:lnTo>
                    <a:lnTo>
                      <a:pt x="79" y="452"/>
                    </a:lnTo>
                    <a:lnTo>
                      <a:pt x="75" y="442"/>
                    </a:lnTo>
                    <a:lnTo>
                      <a:pt x="69" y="426"/>
                    </a:lnTo>
                    <a:lnTo>
                      <a:pt x="65" y="409"/>
                    </a:lnTo>
                    <a:lnTo>
                      <a:pt x="63" y="393"/>
                    </a:lnTo>
                    <a:lnTo>
                      <a:pt x="65" y="385"/>
                    </a:lnTo>
                    <a:lnTo>
                      <a:pt x="71" y="381"/>
                    </a:lnTo>
                    <a:lnTo>
                      <a:pt x="77" y="381"/>
                    </a:lnTo>
                    <a:lnTo>
                      <a:pt x="85" y="386"/>
                    </a:lnTo>
                    <a:lnTo>
                      <a:pt x="91" y="395"/>
                    </a:lnTo>
                    <a:lnTo>
                      <a:pt x="94" y="405"/>
                    </a:lnTo>
                    <a:lnTo>
                      <a:pt x="98" y="414"/>
                    </a:lnTo>
                    <a:lnTo>
                      <a:pt x="106" y="419"/>
                    </a:lnTo>
                    <a:lnTo>
                      <a:pt x="122" y="423"/>
                    </a:lnTo>
                    <a:lnTo>
                      <a:pt x="139" y="425"/>
                    </a:lnTo>
                    <a:lnTo>
                      <a:pt x="151" y="425"/>
                    </a:lnTo>
                    <a:lnTo>
                      <a:pt x="155" y="421"/>
                    </a:lnTo>
                    <a:lnTo>
                      <a:pt x="147" y="411"/>
                    </a:lnTo>
                    <a:lnTo>
                      <a:pt x="134" y="393"/>
                    </a:lnTo>
                    <a:lnTo>
                      <a:pt x="122" y="372"/>
                    </a:lnTo>
                    <a:lnTo>
                      <a:pt x="112" y="353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8" y="313"/>
                    </a:lnTo>
                    <a:lnTo>
                      <a:pt x="108" y="304"/>
                    </a:lnTo>
                    <a:lnTo>
                      <a:pt x="108" y="294"/>
                    </a:lnTo>
                    <a:lnTo>
                      <a:pt x="108" y="280"/>
                    </a:lnTo>
                    <a:lnTo>
                      <a:pt x="110" y="266"/>
                    </a:lnTo>
                    <a:lnTo>
                      <a:pt x="110" y="252"/>
                    </a:lnTo>
                    <a:lnTo>
                      <a:pt x="106" y="237"/>
                    </a:lnTo>
                    <a:lnTo>
                      <a:pt x="100" y="223"/>
                    </a:lnTo>
                    <a:lnTo>
                      <a:pt x="98" y="212"/>
                    </a:lnTo>
                    <a:lnTo>
                      <a:pt x="98" y="207"/>
                    </a:lnTo>
                    <a:lnTo>
                      <a:pt x="104" y="204"/>
                    </a:lnTo>
                    <a:lnTo>
                      <a:pt x="108" y="198"/>
                    </a:lnTo>
                    <a:lnTo>
                      <a:pt x="108" y="188"/>
                    </a:lnTo>
                    <a:lnTo>
                      <a:pt x="108" y="177"/>
                    </a:lnTo>
                    <a:lnTo>
                      <a:pt x="108" y="169"/>
                    </a:lnTo>
                    <a:lnTo>
                      <a:pt x="112" y="163"/>
                    </a:lnTo>
                    <a:lnTo>
                      <a:pt x="118" y="162"/>
                    </a:lnTo>
                    <a:lnTo>
                      <a:pt x="120" y="160"/>
                    </a:lnTo>
                    <a:lnTo>
                      <a:pt x="120" y="153"/>
                    </a:lnTo>
                    <a:lnTo>
                      <a:pt x="114" y="146"/>
                    </a:lnTo>
                    <a:lnTo>
                      <a:pt x="104" y="143"/>
                    </a:lnTo>
                    <a:lnTo>
                      <a:pt x="92" y="137"/>
                    </a:lnTo>
                    <a:lnTo>
                      <a:pt x="83" y="130"/>
                    </a:lnTo>
                    <a:lnTo>
                      <a:pt x="77" y="118"/>
                    </a:lnTo>
                    <a:lnTo>
                      <a:pt x="71" y="104"/>
                    </a:lnTo>
                    <a:lnTo>
                      <a:pt x="67" y="90"/>
                    </a:lnTo>
                    <a:lnTo>
                      <a:pt x="65" y="80"/>
                    </a:lnTo>
                    <a:lnTo>
                      <a:pt x="65" y="71"/>
                    </a:lnTo>
                    <a:lnTo>
                      <a:pt x="63" y="66"/>
                    </a:lnTo>
                    <a:lnTo>
                      <a:pt x="59" y="64"/>
                    </a:lnTo>
                    <a:lnTo>
                      <a:pt x="59" y="63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0" name="Freeform 29"/>
              <p:cNvSpPr>
                <a:spLocks/>
              </p:cNvSpPr>
              <p:nvPr/>
            </p:nvSpPr>
            <p:spPr bwMode="auto">
              <a:xfrm>
                <a:off x="3511" y="3003"/>
                <a:ext cx="81" cy="82"/>
              </a:xfrm>
              <a:custGeom>
                <a:avLst/>
                <a:gdLst>
                  <a:gd name="T0" fmla="*/ 1 w 118"/>
                  <a:gd name="T1" fmla="*/ 1 h 136"/>
                  <a:gd name="T2" fmla="*/ 1 w 118"/>
                  <a:gd name="T3" fmla="*/ 1 h 136"/>
                  <a:gd name="T4" fmla="*/ 1 w 118"/>
                  <a:gd name="T5" fmla="*/ 1 h 136"/>
                  <a:gd name="T6" fmla="*/ 1 w 118"/>
                  <a:gd name="T7" fmla="*/ 1 h 136"/>
                  <a:gd name="T8" fmla="*/ 1 w 118"/>
                  <a:gd name="T9" fmla="*/ 1 h 136"/>
                  <a:gd name="T10" fmla="*/ 1 w 118"/>
                  <a:gd name="T11" fmla="*/ 1 h 136"/>
                  <a:gd name="T12" fmla="*/ 1 w 118"/>
                  <a:gd name="T13" fmla="*/ 1 h 136"/>
                  <a:gd name="T14" fmla="*/ 1 w 118"/>
                  <a:gd name="T15" fmla="*/ 0 h 136"/>
                  <a:gd name="T16" fmla="*/ 1 w 118"/>
                  <a:gd name="T17" fmla="*/ 1 h 136"/>
                  <a:gd name="T18" fmla="*/ 1 w 118"/>
                  <a:gd name="T19" fmla="*/ 1 h 136"/>
                  <a:gd name="T20" fmla="*/ 1 w 118"/>
                  <a:gd name="T21" fmla="*/ 1 h 136"/>
                  <a:gd name="T22" fmla="*/ 1 w 118"/>
                  <a:gd name="T23" fmla="*/ 1 h 136"/>
                  <a:gd name="T24" fmla="*/ 1 w 118"/>
                  <a:gd name="T25" fmla="*/ 1 h 136"/>
                  <a:gd name="T26" fmla="*/ 1 w 118"/>
                  <a:gd name="T27" fmla="*/ 1 h 136"/>
                  <a:gd name="T28" fmla="*/ 1 w 118"/>
                  <a:gd name="T29" fmla="*/ 1 h 136"/>
                  <a:gd name="T30" fmla="*/ 1 w 118"/>
                  <a:gd name="T31" fmla="*/ 1 h 136"/>
                  <a:gd name="T32" fmla="*/ 1 w 118"/>
                  <a:gd name="T33" fmla="*/ 1 h 136"/>
                  <a:gd name="T34" fmla="*/ 1 w 118"/>
                  <a:gd name="T35" fmla="*/ 1 h 136"/>
                  <a:gd name="T36" fmla="*/ 1 w 118"/>
                  <a:gd name="T37" fmla="*/ 1 h 136"/>
                  <a:gd name="T38" fmla="*/ 1 w 118"/>
                  <a:gd name="T39" fmla="*/ 1 h 136"/>
                  <a:gd name="T40" fmla="*/ 1 w 118"/>
                  <a:gd name="T41" fmla="*/ 1 h 136"/>
                  <a:gd name="T42" fmla="*/ 1 w 118"/>
                  <a:gd name="T43" fmla="*/ 1 h 136"/>
                  <a:gd name="T44" fmla="*/ 1 w 118"/>
                  <a:gd name="T45" fmla="*/ 1 h 136"/>
                  <a:gd name="T46" fmla="*/ 1 w 118"/>
                  <a:gd name="T47" fmla="*/ 1 h 136"/>
                  <a:gd name="T48" fmla="*/ 0 w 118"/>
                  <a:gd name="T49" fmla="*/ 1 h 136"/>
                  <a:gd name="T50" fmla="*/ 1 w 118"/>
                  <a:gd name="T51" fmla="*/ 1 h 136"/>
                  <a:gd name="T52" fmla="*/ 1 w 118"/>
                  <a:gd name="T53" fmla="*/ 1 h 136"/>
                  <a:gd name="T54" fmla="*/ 1 w 118"/>
                  <a:gd name="T55" fmla="*/ 1 h 136"/>
                  <a:gd name="T56" fmla="*/ 1 w 118"/>
                  <a:gd name="T57" fmla="*/ 1 h 136"/>
                  <a:gd name="T58" fmla="*/ 1 w 118"/>
                  <a:gd name="T59" fmla="*/ 1 h 136"/>
                  <a:gd name="T60" fmla="*/ 1 w 118"/>
                  <a:gd name="T61" fmla="*/ 1 h 136"/>
                  <a:gd name="T62" fmla="*/ 1 w 118"/>
                  <a:gd name="T63" fmla="*/ 1 h 136"/>
                  <a:gd name="T64" fmla="*/ 1 w 118"/>
                  <a:gd name="T65" fmla="*/ 1 h 136"/>
                  <a:gd name="T66" fmla="*/ 1 w 118"/>
                  <a:gd name="T67" fmla="*/ 1 h 136"/>
                  <a:gd name="T68" fmla="*/ 1 w 118"/>
                  <a:gd name="T69" fmla="*/ 1 h 136"/>
                  <a:gd name="T70" fmla="*/ 1 w 118"/>
                  <a:gd name="T71" fmla="*/ 1 h 136"/>
                  <a:gd name="T72" fmla="*/ 1 w 118"/>
                  <a:gd name="T73" fmla="*/ 1 h 136"/>
                  <a:gd name="T74" fmla="*/ 1 w 118"/>
                  <a:gd name="T75" fmla="*/ 1 h 136"/>
                  <a:gd name="T76" fmla="*/ 1 w 118"/>
                  <a:gd name="T77" fmla="*/ 1 h 136"/>
                  <a:gd name="T78" fmla="*/ 1 w 118"/>
                  <a:gd name="T79" fmla="*/ 1 h 136"/>
                  <a:gd name="T80" fmla="*/ 1 w 118"/>
                  <a:gd name="T81" fmla="*/ 1 h 136"/>
                  <a:gd name="T82" fmla="*/ 1 w 118"/>
                  <a:gd name="T83" fmla="*/ 1 h 136"/>
                  <a:gd name="T84" fmla="*/ 1 w 118"/>
                  <a:gd name="T85" fmla="*/ 1 h 136"/>
                  <a:gd name="T86" fmla="*/ 1 w 118"/>
                  <a:gd name="T87" fmla="*/ 1 h 136"/>
                  <a:gd name="T88" fmla="*/ 1 w 118"/>
                  <a:gd name="T89" fmla="*/ 1 h 136"/>
                  <a:gd name="T90" fmla="*/ 1 w 118"/>
                  <a:gd name="T91" fmla="*/ 1 h 136"/>
                  <a:gd name="T92" fmla="*/ 1 w 118"/>
                  <a:gd name="T93" fmla="*/ 1 h 136"/>
                  <a:gd name="T94" fmla="*/ 1 w 118"/>
                  <a:gd name="T95" fmla="*/ 1 h 136"/>
                  <a:gd name="T96" fmla="*/ 1 w 118"/>
                  <a:gd name="T97" fmla="*/ 1 h 136"/>
                  <a:gd name="T98" fmla="*/ 1 w 118"/>
                  <a:gd name="T99" fmla="*/ 1 h 136"/>
                  <a:gd name="T100" fmla="*/ 1 w 118"/>
                  <a:gd name="T101" fmla="*/ 1 h 136"/>
                  <a:gd name="T102" fmla="*/ 1 w 118"/>
                  <a:gd name="T103" fmla="*/ 1 h 136"/>
                  <a:gd name="T104" fmla="*/ 1 w 118"/>
                  <a:gd name="T105" fmla="*/ 1 h 136"/>
                  <a:gd name="T106" fmla="*/ 1 w 118"/>
                  <a:gd name="T107" fmla="*/ 1 h 136"/>
                  <a:gd name="T108" fmla="*/ 1 w 118"/>
                  <a:gd name="T109" fmla="*/ 1 h 136"/>
                  <a:gd name="T110" fmla="*/ 1 w 118"/>
                  <a:gd name="T111" fmla="*/ 1 h 136"/>
                  <a:gd name="T112" fmla="*/ 1 w 118"/>
                  <a:gd name="T113" fmla="*/ 1 h 1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136"/>
                  <a:gd name="T173" fmla="*/ 118 w 118"/>
                  <a:gd name="T174" fmla="*/ 136 h 1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136">
                    <a:moveTo>
                      <a:pt x="59" y="39"/>
                    </a:moveTo>
                    <a:lnTo>
                      <a:pt x="57" y="37"/>
                    </a:lnTo>
                    <a:lnTo>
                      <a:pt x="55" y="33"/>
                    </a:lnTo>
                    <a:lnTo>
                      <a:pt x="55" y="26"/>
                    </a:lnTo>
                    <a:lnTo>
                      <a:pt x="59" y="19"/>
                    </a:lnTo>
                    <a:lnTo>
                      <a:pt x="63" y="11"/>
                    </a:lnTo>
                    <a:lnTo>
                      <a:pt x="61" y="6"/>
                    </a:lnTo>
                    <a:lnTo>
                      <a:pt x="57" y="0"/>
                    </a:lnTo>
                    <a:lnTo>
                      <a:pt x="53" y="2"/>
                    </a:lnTo>
                    <a:lnTo>
                      <a:pt x="49" y="7"/>
                    </a:lnTo>
                    <a:lnTo>
                      <a:pt x="43" y="13"/>
                    </a:lnTo>
                    <a:lnTo>
                      <a:pt x="34" y="16"/>
                    </a:lnTo>
                    <a:lnTo>
                      <a:pt x="24" y="14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10" y="25"/>
                    </a:lnTo>
                    <a:lnTo>
                      <a:pt x="18" y="30"/>
                    </a:lnTo>
                    <a:lnTo>
                      <a:pt x="26" y="35"/>
                    </a:lnTo>
                    <a:lnTo>
                      <a:pt x="30" y="44"/>
                    </a:lnTo>
                    <a:lnTo>
                      <a:pt x="30" y="49"/>
                    </a:lnTo>
                    <a:lnTo>
                      <a:pt x="26" y="53"/>
                    </a:lnTo>
                    <a:lnTo>
                      <a:pt x="20" y="51"/>
                    </a:lnTo>
                    <a:lnTo>
                      <a:pt x="10" y="51"/>
                    </a:lnTo>
                    <a:lnTo>
                      <a:pt x="4" y="53"/>
                    </a:lnTo>
                    <a:lnTo>
                      <a:pt x="0" y="60"/>
                    </a:lnTo>
                    <a:lnTo>
                      <a:pt x="2" y="70"/>
                    </a:lnTo>
                    <a:lnTo>
                      <a:pt x="6" y="77"/>
                    </a:lnTo>
                    <a:lnTo>
                      <a:pt x="14" y="82"/>
                    </a:lnTo>
                    <a:lnTo>
                      <a:pt x="24" y="84"/>
                    </a:lnTo>
                    <a:lnTo>
                      <a:pt x="38" y="82"/>
                    </a:lnTo>
                    <a:lnTo>
                      <a:pt x="55" y="79"/>
                    </a:lnTo>
                    <a:lnTo>
                      <a:pt x="67" y="79"/>
                    </a:lnTo>
                    <a:lnTo>
                      <a:pt x="73" y="84"/>
                    </a:lnTo>
                    <a:lnTo>
                      <a:pt x="73" y="91"/>
                    </a:lnTo>
                    <a:lnTo>
                      <a:pt x="75" y="100"/>
                    </a:lnTo>
                    <a:lnTo>
                      <a:pt x="79" y="107"/>
                    </a:lnTo>
                    <a:lnTo>
                      <a:pt x="87" y="112"/>
                    </a:lnTo>
                    <a:lnTo>
                      <a:pt x="92" y="117"/>
                    </a:lnTo>
                    <a:lnTo>
                      <a:pt x="94" y="126"/>
                    </a:lnTo>
                    <a:lnTo>
                      <a:pt x="94" y="133"/>
                    </a:lnTo>
                    <a:lnTo>
                      <a:pt x="94" y="136"/>
                    </a:lnTo>
                    <a:lnTo>
                      <a:pt x="96" y="134"/>
                    </a:lnTo>
                    <a:lnTo>
                      <a:pt x="102" y="131"/>
                    </a:lnTo>
                    <a:lnTo>
                      <a:pt x="110" y="127"/>
                    </a:lnTo>
                    <a:lnTo>
                      <a:pt x="116" y="122"/>
                    </a:lnTo>
                    <a:lnTo>
                      <a:pt x="118" y="117"/>
                    </a:lnTo>
                    <a:lnTo>
                      <a:pt x="118" y="112"/>
                    </a:lnTo>
                    <a:lnTo>
                      <a:pt x="114" y="107"/>
                    </a:lnTo>
                    <a:lnTo>
                      <a:pt x="108" y="98"/>
                    </a:lnTo>
                    <a:lnTo>
                      <a:pt x="102" y="87"/>
                    </a:lnTo>
                    <a:lnTo>
                      <a:pt x="94" y="77"/>
                    </a:lnTo>
                    <a:lnTo>
                      <a:pt x="88" y="68"/>
                    </a:lnTo>
                    <a:lnTo>
                      <a:pt x="79" y="65"/>
                    </a:lnTo>
                    <a:lnTo>
                      <a:pt x="69" y="61"/>
                    </a:lnTo>
                    <a:lnTo>
                      <a:pt x="63" y="56"/>
                    </a:lnTo>
                    <a:lnTo>
                      <a:pt x="59" y="49"/>
                    </a:lnTo>
                    <a:lnTo>
                      <a:pt x="59" y="39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1" name="Freeform 30"/>
              <p:cNvSpPr>
                <a:spLocks/>
              </p:cNvSpPr>
              <p:nvPr/>
            </p:nvSpPr>
            <p:spPr bwMode="auto">
              <a:xfrm>
                <a:off x="3557" y="3106"/>
                <a:ext cx="181" cy="158"/>
              </a:xfrm>
              <a:custGeom>
                <a:avLst/>
                <a:gdLst>
                  <a:gd name="T0" fmla="*/ 1 w 260"/>
                  <a:gd name="T1" fmla="*/ 1 h 263"/>
                  <a:gd name="T2" fmla="*/ 1 w 260"/>
                  <a:gd name="T3" fmla="*/ 1 h 263"/>
                  <a:gd name="T4" fmla="*/ 1 w 260"/>
                  <a:gd name="T5" fmla="*/ 1 h 263"/>
                  <a:gd name="T6" fmla="*/ 1 w 260"/>
                  <a:gd name="T7" fmla="*/ 1 h 263"/>
                  <a:gd name="T8" fmla="*/ 1 w 260"/>
                  <a:gd name="T9" fmla="*/ 1 h 263"/>
                  <a:gd name="T10" fmla="*/ 1 w 260"/>
                  <a:gd name="T11" fmla="*/ 1 h 263"/>
                  <a:gd name="T12" fmla="*/ 1 w 260"/>
                  <a:gd name="T13" fmla="*/ 1 h 263"/>
                  <a:gd name="T14" fmla="*/ 1 w 260"/>
                  <a:gd name="T15" fmla="*/ 1 h 263"/>
                  <a:gd name="T16" fmla="*/ 1 w 260"/>
                  <a:gd name="T17" fmla="*/ 1 h 263"/>
                  <a:gd name="T18" fmla="*/ 1 w 260"/>
                  <a:gd name="T19" fmla="*/ 1 h 263"/>
                  <a:gd name="T20" fmla="*/ 1 w 260"/>
                  <a:gd name="T21" fmla="*/ 1 h 263"/>
                  <a:gd name="T22" fmla="*/ 1 w 260"/>
                  <a:gd name="T23" fmla="*/ 1 h 263"/>
                  <a:gd name="T24" fmla="*/ 1 w 260"/>
                  <a:gd name="T25" fmla="*/ 1 h 263"/>
                  <a:gd name="T26" fmla="*/ 1 w 260"/>
                  <a:gd name="T27" fmla="*/ 1 h 263"/>
                  <a:gd name="T28" fmla="*/ 1 w 260"/>
                  <a:gd name="T29" fmla="*/ 1 h 263"/>
                  <a:gd name="T30" fmla="*/ 1 w 260"/>
                  <a:gd name="T31" fmla="*/ 1 h 263"/>
                  <a:gd name="T32" fmla="*/ 1 w 260"/>
                  <a:gd name="T33" fmla="*/ 1 h 263"/>
                  <a:gd name="T34" fmla="*/ 1 w 260"/>
                  <a:gd name="T35" fmla="*/ 1 h 263"/>
                  <a:gd name="T36" fmla="*/ 1 w 260"/>
                  <a:gd name="T37" fmla="*/ 1 h 263"/>
                  <a:gd name="T38" fmla="*/ 1 w 260"/>
                  <a:gd name="T39" fmla="*/ 1 h 263"/>
                  <a:gd name="T40" fmla="*/ 1 w 260"/>
                  <a:gd name="T41" fmla="*/ 1 h 263"/>
                  <a:gd name="T42" fmla="*/ 1 w 260"/>
                  <a:gd name="T43" fmla="*/ 1 h 263"/>
                  <a:gd name="T44" fmla="*/ 1 w 260"/>
                  <a:gd name="T45" fmla="*/ 1 h 263"/>
                  <a:gd name="T46" fmla="*/ 1 w 260"/>
                  <a:gd name="T47" fmla="*/ 1 h 263"/>
                  <a:gd name="T48" fmla="*/ 1 w 260"/>
                  <a:gd name="T49" fmla="*/ 1 h 263"/>
                  <a:gd name="T50" fmla="*/ 1 w 260"/>
                  <a:gd name="T51" fmla="*/ 1 h 263"/>
                  <a:gd name="T52" fmla="*/ 1 w 260"/>
                  <a:gd name="T53" fmla="*/ 1 h 263"/>
                  <a:gd name="T54" fmla="*/ 1 w 260"/>
                  <a:gd name="T55" fmla="*/ 1 h 263"/>
                  <a:gd name="T56" fmla="*/ 1 w 260"/>
                  <a:gd name="T57" fmla="*/ 1 h 263"/>
                  <a:gd name="T58" fmla="*/ 1 w 260"/>
                  <a:gd name="T59" fmla="*/ 1 h 263"/>
                  <a:gd name="T60" fmla="*/ 1 w 260"/>
                  <a:gd name="T61" fmla="*/ 1 h 263"/>
                  <a:gd name="T62" fmla="*/ 1 w 260"/>
                  <a:gd name="T63" fmla="*/ 1 h 263"/>
                  <a:gd name="T64" fmla="*/ 1 w 260"/>
                  <a:gd name="T65" fmla="*/ 1 h 263"/>
                  <a:gd name="T66" fmla="*/ 1 w 260"/>
                  <a:gd name="T67" fmla="*/ 1 h 263"/>
                  <a:gd name="T68" fmla="*/ 1 w 260"/>
                  <a:gd name="T69" fmla="*/ 1 h 263"/>
                  <a:gd name="T70" fmla="*/ 1 w 260"/>
                  <a:gd name="T71" fmla="*/ 1 h 263"/>
                  <a:gd name="T72" fmla="*/ 1 w 260"/>
                  <a:gd name="T73" fmla="*/ 1 h 263"/>
                  <a:gd name="T74" fmla="*/ 1 w 260"/>
                  <a:gd name="T75" fmla="*/ 1 h 263"/>
                  <a:gd name="T76" fmla="*/ 1 w 260"/>
                  <a:gd name="T77" fmla="*/ 1 h 263"/>
                  <a:gd name="T78" fmla="*/ 1 w 260"/>
                  <a:gd name="T79" fmla="*/ 1 h 263"/>
                  <a:gd name="T80" fmla="*/ 1 w 260"/>
                  <a:gd name="T81" fmla="*/ 1 h 263"/>
                  <a:gd name="T82" fmla="*/ 1 w 260"/>
                  <a:gd name="T83" fmla="*/ 1 h 263"/>
                  <a:gd name="T84" fmla="*/ 1 w 260"/>
                  <a:gd name="T85" fmla="*/ 1 h 263"/>
                  <a:gd name="T86" fmla="*/ 1 w 260"/>
                  <a:gd name="T87" fmla="*/ 1 h 263"/>
                  <a:gd name="T88" fmla="*/ 1 w 260"/>
                  <a:gd name="T89" fmla="*/ 1 h 263"/>
                  <a:gd name="T90" fmla="*/ 1 w 260"/>
                  <a:gd name="T91" fmla="*/ 1 h 263"/>
                  <a:gd name="T92" fmla="*/ 1 w 260"/>
                  <a:gd name="T93" fmla="*/ 1 h 263"/>
                  <a:gd name="T94" fmla="*/ 1 w 260"/>
                  <a:gd name="T95" fmla="*/ 1 h 263"/>
                  <a:gd name="T96" fmla="*/ 1 w 260"/>
                  <a:gd name="T97" fmla="*/ 1 h 263"/>
                  <a:gd name="T98" fmla="*/ 1 w 260"/>
                  <a:gd name="T99" fmla="*/ 1 h 263"/>
                  <a:gd name="T100" fmla="*/ 1 w 260"/>
                  <a:gd name="T101" fmla="*/ 1 h 263"/>
                  <a:gd name="T102" fmla="*/ 1 w 260"/>
                  <a:gd name="T103" fmla="*/ 0 h 2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0"/>
                  <a:gd name="T157" fmla="*/ 0 h 263"/>
                  <a:gd name="T158" fmla="*/ 260 w 260"/>
                  <a:gd name="T159" fmla="*/ 263 h 26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0" h="263">
                    <a:moveTo>
                      <a:pt x="14" y="0"/>
                    </a:moveTo>
                    <a:lnTo>
                      <a:pt x="20" y="5"/>
                    </a:lnTo>
                    <a:lnTo>
                      <a:pt x="31" y="15"/>
                    </a:lnTo>
                    <a:lnTo>
                      <a:pt x="43" y="28"/>
                    </a:lnTo>
                    <a:lnTo>
                      <a:pt x="53" y="31"/>
                    </a:lnTo>
                    <a:lnTo>
                      <a:pt x="57" y="28"/>
                    </a:lnTo>
                    <a:lnTo>
                      <a:pt x="63" y="24"/>
                    </a:lnTo>
                    <a:lnTo>
                      <a:pt x="68" y="21"/>
                    </a:lnTo>
                    <a:lnTo>
                      <a:pt x="78" y="21"/>
                    </a:lnTo>
                    <a:lnTo>
                      <a:pt x="84" y="24"/>
                    </a:lnTo>
                    <a:lnTo>
                      <a:pt x="86" y="26"/>
                    </a:lnTo>
                    <a:lnTo>
                      <a:pt x="86" y="29"/>
                    </a:lnTo>
                    <a:lnTo>
                      <a:pt x="92" y="34"/>
                    </a:lnTo>
                    <a:lnTo>
                      <a:pt x="98" y="41"/>
                    </a:lnTo>
                    <a:lnTo>
                      <a:pt x="104" y="45"/>
                    </a:lnTo>
                    <a:lnTo>
                      <a:pt x="108" y="50"/>
                    </a:lnTo>
                    <a:lnTo>
                      <a:pt x="110" y="57"/>
                    </a:lnTo>
                    <a:lnTo>
                      <a:pt x="113" y="64"/>
                    </a:lnTo>
                    <a:lnTo>
                      <a:pt x="119" y="73"/>
                    </a:lnTo>
                    <a:lnTo>
                      <a:pt x="125" y="78"/>
                    </a:lnTo>
                    <a:lnTo>
                      <a:pt x="133" y="83"/>
                    </a:lnTo>
                    <a:lnTo>
                      <a:pt x="143" y="92"/>
                    </a:lnTo>
                    <a:lnTo>
                      <a:pt x="153" y="102"/>
                    </a:lnTo>
                    <a:lnTo>
                      <a:pt x="160" y="113"/>
                    </a:lnTo>
                    <a:lnTo>
                      <a:pt x="164" y="116"/>
                    </a:lnTo>
                    <a:lnTo>
                      <a:pt x="160" y="115"/>
                    </a:lnTo>
                    <a:lnTo>
                      <a:pt x="153" y="109"/>
                    </a:lnTo>
                    <a:lnTo>
                      <a:pt x="141" y="104"/>
                    </a:lnTo>
                    <a:lnTo>
                      <a:pt x="131" y="99"/>
                    </a:lnTo>
                    <a:lnTo>
                      <a:pt x="123" y="95"/>
                    </a:lnTo>
                    <a:lnTo>
                      <a:pt x="113" y="90"/>
                    </a:lnTo>
                    <a:lnTo>
                      <a:pt x="106" y="87"/>
                    </a:lnTo>
                    <a:lnTo>
                      <a:pt x="104" y="85"/>
                    </a:lnTo>
                    <a:lnTo>
                      <a:pt x="106" y="88"/>
                    </a:lnTo>
                    <a:lnTo>
                      <a:pt x="108" y="95"/>
                    </a:lnTo>
                    <a:lnTo>
                      <a:pt x="113" y="104"/>
                    </a:lnTo>
                    <a:lnTo>
                      <a:pt x="123" y="113"/>
                    </a:lnTo>
                    <a:lnTo>
                      <a:pt x="133" y="120"/>
                    </a:lnTo>
                    <a:lnTo>
                      <a:pt x="145" y="127"/>
                    </a:lnTo>
                    <a:lnTo>
                      <a:pt x="155" y="130"/>
                    </a:lnTo>
                    <a:lnTo>
                      <a:pt x="164" y="130"/>
                    </a:lnTo>
                    <a:lnTo>
                      <a:pt x="172" y="132"/>
                    </a:lnTo>
                    <a:lnTo>
                      <a:pt x="180" y="139"/>
                    </a:lnTo>
                    <a:lnTo>
                      <a:pt x="188" y="146"/>
                    </a:lnTo>
                    <a:lnTo>
                      <a:pt x="196" y="153"/>
                    </a:lnTo>
                    <a:lnTo>
                      <a:pt x="205" y="163"/>
                    </a:lnTo>
                    <a:lnTo>
                      <a:pt x="217" y="182"/>
                    </a:lnTo>
                    <a:lnTo>
                      <a:pt x="231" y="196"/>
                    </a:lnTo>
                    <a:lnTo>
                      <a:pt x="239" y="202"/>
                    </a:lnTo>
                    <a:lnTo>
                      <a:pt x="245" y="200"/>
                    </a:lnTo>
                    <a:lnTo>
                      <a:pt x="252" y="202"/>
                    </a:lnTo>
                    <a:lnTo>
                      <a:pt x="258" y="209"/>
                    </a:lnTo>
                    <a:lnTo>
                      <a:pt x="260" y="219"/>
                    </a:lnTo>
                    <a:lnTo>
                      <a:pt x="258" y="231"/>
                    </a:lnTo>
                    <a:lnTo>
                      <a:pt x="256" y="243"/>
                    </a:lnTo>
                    <a:lnTo>
                      <a:pt x="250" y="250"/>
                    </a:lnTo>
                    <a:lnTo>
                      <a:pt x="243" y="249"/>
                    </a:lnTo>
                    <a:lnTo>
                      <a:pt x="235" y="240"/>
                    </a:lnTo>
                    <a:lnTo>
                      <a:pt x="231" y="233"/>
                    </a:lnTo>
                    <a:lnTo>
                      <a:pt x="227" y="229"/>
                    </a:lnTo>
                    <a:lnTo>
                      <a:pt x="225" y="235"/>
                    </a:lnTo>
                    <a:lnTo>
                      <a:pt x="225" y="245"/>
                    </a:lnTo>
                    <a:lnTo>
                      <a:pt x="225" y="257"/>
                    </a:lnTo>
                    <a:lnTo>
                      <a:pt x="223" y="263"/>
                    </a:lnTo>
                    <a:lnTo>
                      <a:pt x="215" y="259"/>
                    </a:lnTo>
                    <a:lnTo>
                      <a:pt x="205" y="249"/>
                    </a:lnTo>
                    <a:lnTo>
                      <a:pt x="196" y="242"/>
                    </a:lnTo>
                    <a:lnTo>
                      <a:pt x="190" y="233"/>
                    </a:lnTo>
                    <a:lnTo>
                      <a:pt x="188" y="224"/>
                    </a:lnTo>
                    <a:lnTo>
                      <a:pt x="190" y="214"/>
                    </a:lnTo>
                    <a:lnTo>
                      <a:pt x="190" y="205"/>
                    </a:lnTo>
                    <a:lnTo>
                      <a:pt x="184" y="196"/>
                    </a:lnTo>
                    <a:lnTo>
                      <a:pt x="172" y="191"/>
                    </a:lnTo>
                    <a:lnTo>
                      <a:pt x="160" y="186"/>
                    </a:lnTo>
                    <a:lnTo>
                      <a:pt x="155" y="182"/>
                    </a:lnTo>
                    <a:lnTo>
                      <a:pt x="151" y="179"/>
                    </a:lnTo>
                    <a:lnTo>
                      <a:pt x="147" y="172"/>
                    </a:lnTo>
                    <a:lnTo>
                      <a:pt x="145" y="165"/>
                    </a:lnTo>
                    <a:lnTo>
                      <a:pt x="141" y="160"/>
                    </a:lnTo>
                    <a:lnTo>
                      <a:pt x="137" y="155"/>
                    </a:lnTo>
                    <a:lnTo>
                      <a:pt x="127" y="149"/>
                    </a:lnTo>
                    <a:lnTo>
                      <a:pt x="119" y="146"/>
                    </a:lnTo>
                    <a:lnTo>
                      <a:pt x="115" y="141"/>
                    </a:lnTo>
                    <a:lnTo>
                      <a:pt x="111" y="137"/>
                    </a:lnTo>
                    <a:lnTo>
                      <a:pt x="102" y="132"/>
                    </a:lnTo>
                    <a:lnTo>
                      <a:pt x="90" y="129"/>
                    </a:lnTo>
                    <a:lnTo>
                      <a:pt x="80" y="123"/>
                    </a:lnTo>
                    <a:lnTo>
                      <a:pt x="74" y="118"/>
                    </a:lnTo>
                    <a:lnTo>
                      <a:pt x="72" y="109"/>
                    </a:lnTo>
                    <a:lnTo>
                      <a:pt x="70" y="97"/>
                    </a:lnTo>
                    <a:lnTo>
                      <a:pt x="65" y="87"/>
                    </a:lnTo>
                    <a:lnTo>
                      <a:pt x="57" y="76"/>
                    </a:lnTo>
                    <a:lnTo>
                      <a:pt x="53" y="66"/>
                    </a:lnTo>
                    <a:lnTo>
                      <a:pt x="51" y="59"/>
                    </a:lnTo>
                    <a:lnTo>
                      <a:pt x="51" y="54"/>
                    </a:lnTo>
                    <a:lnTo>
                      <a:pt x="47" y="50"/>
                    </a:lnTo>
                    <a:lnTo>
                      <a:pt x="41" y="43"/>
                    </a:lnTo>
                    <a:lnTo>
                      <a:pt x="35" y="38"/>
                    </a:lnTo>
                    <a:lnTo>
                      <a:pt x="27" y="31"/>
                    </a:lnTo>
                    <a:lnTo>
                      <a:pt x="18" y="22"/>
                    </a:lnTo>
                    <a:lnTo>
                      <a:pt x="10" y="15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2" name="Freeform 31"/>
              <p:cNvSpPr>
                <a:spLocks/>
              </p:cNvSpPr>
              <p:nvPr/>
            </p:nvSpPr>
            <p:spPr bwMode="auto">
              <a:xfrm>
                <a:off x="3674" y="3332"/>
                <a:ext cx="61" cy="47"/>
              </a:xfrm>
              <a:custGeom>
                <a:avLst/>
                <a:gdLst>
                  <a:gd name="T0" fmla="*/ 1 w 88"/>
                  <a:gd name="T1" fmla="*/ 0 h 79"/>
                  <a:gd name="T2" fmla="*/ 1 w 88"/>
                  <a:gd name="T3" fmla="*/ 0 h 79"/>
                  <a:gd name="T4" fmla="*/ 1 w 88"/>
                  <a:gd name="T5" fmla="*/ 1 h 79"/>
                  <a:gd name="T6" fmla="*/ 1 w 88"/>
                  <a:gd name="T7" fmla="*/ 1 h 79"/>
                  <a:gd name="T8" fmla="*/ 1 w 88"/>
                  <a:gd name="T9" fmla="*/ 1 h 79"/>
                  <a:gd name="T10" fmla="*/ 1 w 88"/>
                  <a:gd name="T11" fmla="*/ 1 h 79"/>
                  <a:gd name="T12" fmla="*/ 1 w 88"/>
                  <a:gd name="T13" fmla="*/ 1 h 79"/>
                  <a:gd name="T14" fmla="*/ 1 w 88"/>
                  <a:gd name="T15" fmla="*/ 1 h 79"/>
                  <a:gd name="T16" fmla="*/ 1 w 88"/>
                  <a:gd name="T17" fmla="*/ 1 h 79"/>
                  <a:gd name="T18" fmla="*/ 1 w 88"/>
                  <a:gd name="T19" fmla="*/ 1 h 79"/>
                  <a:gd name="T20" fmla="*/ 1 w 88"/>
                  <a:gd name="T21" fmla="*/ 1 h 79"/>
                  <a:gd name="T22" fmla="*/ 1 w 88"/>
                  <a:gd name="T23" fmla="*/ 1 h 79"/>
                  <a:gd name="T24" fmla="*/ 1 w 88"/>
                  <a:gd name="T25" fmla="*/ 1 h 79"/>
                  <a:gd name="T26" fmla="*/ 1 w 88"/>
                  <a:gd name="T27" fmla="*/ 1 h 79"/>
                  <a:gd name="T28" fmla="*/ 1 w 88"/>
                  <a:gd name="T29" fmla="*/ 1 h 79"/>
                  <a:gd name="T30" fmla="*/ 1 w 88"/>
                  <a:gd name="T31" fmla="*/ 1 h 79"/>
                  <a:gd name="T32" fmla="*/ 1 w 88"/>
                  <a:gd name="T33" fmla="*/ 1 h 79"/>
                  <a:gd name="T34" fmla="*/ 1 w 88"/>
                  <a:gd name="T35" fmla="*/ 1 h 79"/>
                  <a:gd name="T36" fmla="*/ 1 w 88"/>
                  <a:gd name="T37" fmla="*/ 1 h 79"/>
                  <a:gd name="T38" fmla="*/ 1 w 88"/>
                  <a:gd name="T39" fmla="*/ 1 h 79"/>
                  <a:gd name="T40" fmla="*/ 1 w 88"/>
                  <a:gd name="T41" fmla="*/ 1 h 79"/>
                  <a:gd name="T42" fmla="*/ 1 w 88"/>
                  <a:gd name="T43" fmla="*/ 1 h 79"/>
                  <a:gd name="T44" fmla="*/ 0 w 88"/>
                  <a:gd name="T45" fmla="*/ 1 h 79"/>
                  <a:gd name="T46" fmla="*/ 1 w 88"/>
                  <a:gd name="T47" fmla="*/ 1 h 79"/>
                  <a:gd name="T48" fmla="*/ 1 w 88"/>
                  <a:gd name="T49" fmla="*/ 0 h 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79"/>
                  <a:gd name="T77" fmla="*/ 88 w 88"/>
                  <a:gd name="T78" fmla="*/ 79 h 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79">
                    <a:moveTo>
                      <a:pt x="2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0" y="7"/>
                    </a:lnTo>
                    <a:lnTo>
                      <a:pt x="33" y="16"/>
                    </a:lnTo>
                    <a:lnTo>
                      <a:pt x="47" y="25"/>
                    </a:lnTo>
                    <a:lnTo>
                      <a:pt x="57" y="30"/>
                    </a:lnTo>
                    <a:lnTo>
                      <a:pt x="65" y="35"/>
                    </a:lnTo>
                    <a:lnTo>
                      <a:pt x="75" y="44"/>
                    </a:lnTo>
                    <a:lnTo>
                      <a:pt x="84" y="58"/>
                    </a:lnTo>
                    <a:lnTo>
                      <a:pt x="88" y="72"/>
                    </a:lnTo>
                    <a:lnTo>
                      <a:pt x="88" y="79"/>
                    </a:lnTo>
                    <a:lnTo>
                      <a:pt x="80" y="79"/>
                    </a:lnTo>
                    <a:lnTo>
                      <a:pt x="73" y="74"/>
                    </a:lnTo>
                    <a:lnTo>
                      <a:pt x="63" y="68"/>
                    </a:lnTo>
                    <a:lnTo>
                      <a:pt x="53" y="60"/>
                    </a:lnTo>
                    <a:lnTo>
                      <a:pt x="37" y="47"/>
                    </a:lnTo>
                    <a:lnTo>
                      <a:pt x="26" y="35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8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3" name="Freeform 32"/>
              <p:cNvSpPr>
                <a:spLocks/>
              </p:cNvSpPr>
              <p:nvPr/>
            </p:nvSpPr>
            <p:spPr bwMode="auto">
              <a:xfrm>
                <a:off x="3753" y="3388"/>
                <a:ext cx="84" cy="59"/>
              </a:xfrm>
              <a:custGeom>
                <a:avLst/>
                <a:gdLst>
                  <a:gd name="T0" fmla="*/ 0 w 119"/>
                  <a:gd name="T1" fmla="*/ 0 h 98"/>
                  <a:gd name="T2" fmla="*/ 0 w 119"/>
                  <a:gd name="T3" fmla="*/ 1 h 98"/>
                  <a:gd name="T4" fmla="*/ 1 w 119"/>
                  <a:gd name="T5" fmla="*/ 1 h 98"/>
                  <a:gd name="T6" fmla="*/ 1 w 119"/>
                  <a:gd name="T7" fmla="*/ 1 h 98"/>
                  <a:gd name="T8" fmla="*/ 1 w 119"/>
                  <a:gd name="T9" fmla="*/ 1 h 98"/>
                  <a:gd name="T10" fmla="*/ 1 w 119"/>
                  <a:gd name="T11" fmla="*/ 1 h 98"/>
                  <a:gd name="T12" fmla="*/ 1 w 119"/>
                  <a:gd name="T13" fmla="*/ 1 h 98"/>
                  <a:gd name="T14" fmla="*/ 1 w 119"/>
                  <a:gd name="T15" fmla="*/ 1 h 98"/>
                  <a:gd name="T16" fmla="*/ 1 w 119"/>
                  <a:gd name="T17" fmla="*/ 1 h 98"/>
                  <a:gd name="T18" fmla="*/ 1 w 119"/>
                  <a:gd name="T19" fmla="*/ 1 h 98"/>
                  <a:gd name="T20" fmla="*/ 1 w 119"/>
                  <a:gd name="T21" fmla="*/ 1 h 98"/>
                  <a:gd name="T22" fmla="*/ 1 w 119"/>
                  <a:gd name="T23" fmla="*/ 1 h 98"/>
                  <a:gd name="T24" fmla="*/ 1 w 119"/>
                  <a:gd name="T25" fmla="*/ 1 h 98"/>
                  <a:gd name="T26" fmla="*/ 1 w 119"/>
                  <a:gd name="T27" fmla="*/ 1 h 98"/>
                  <a:gd name="T28" fmla="*/ 1 w 119"/>
                  <a:gd name="T29" fmla="*/ 1 h 98"/>
                  <a:gd name="T30" fmla="*/ 1 w 119"/>
                  <a:gd name="T31" fmla="*/ 1 h 98"/>
                  <a:gd name="T32" fmla="*/ 1 w 119"/>
                  <a:gd name="T33" fmla="*/ 1 h 98"/>
                  <a:gd name="T34" fmla="*/ 1 w 119"/>
                  <a:gd name="T35" fmla="*/ 1 h 98"/>
                  <a:gd name="T36" fmla="*/ 1 w 119"/>
                  <a:gd name="T37" fmla="*/ 1 h 98"/>
                  <a:gd name="T38" fmla="*/ 1 w 119"/>
                  <a:gd name="T39" fmla="*/ 1 h 98"/>
                  <a:gd name="T40" fmla="*/ 1 w 119"/>
                  <a:gd name="T41" fmla="*/ 1 h 98"/>
                  <a:gd name="T42" fmla="*/ 1 w 119"/>
                  <a:gd name="T43" fmla="*/ 1 h 98"/>
                  <a:gd name="T44" fmla="*/ 1 w 119"/>
                  <a:gd name="T45" fmla="*/ 1 h 98"/>
                  <a:gd name="T46" fmla="*/ 1 w 119"/>
                  <a:gd name="T47" fmla="*/ 1 h 98"/>
                  <a:gd name="T48" fmla="*/ 1 w 119"/>
                  <a:gd name="T49" fmla="*/ 1 h 98"/>
                  <a:gd name="T50" fmla="*/ 1 w 119"/>
                  <a:gd name="T51" fmla="*/ 1 h 98"/>
                  <a:gd name="T52" fmla="*/ 1 w 119"/>
                  <a:gd name="T53" fmla="*/ 1 h 98"/>
                  <a:gd name="T54" fmla="*/ 1 w 119"/>
                  <a:gd name="T55" fmla="*/ 1 h 98"/>
                  <a:gd name="T56" fmla="*/ 1 w 119"/>
                  <a:gd name="T57" fmla="*/ 1 h 98"/>
                  <a:gd name="T58" fmla="*/ 1 w 119"/>
                  <a:gd name="T59" fmla="*/ 1 h 98"/>
                  <a:gd name="T60" fmla="*/ 1 w 119"/>
                  <a:gd name="T61" fmla="*/ 1 h 98"/>
                  <a:gd name="T62" fmla="*/ 1 w 119"/>
                  <a:gd name="T63" fmla="*/ 1 h 98"/>
                  <a:gd name="T64" fmla="*/ 1 w 119"/>
                  <a:gd name="T65" fmla="*/ 1 h 98"/>
                  <a:gd name="T66" fmla="*/ 1 w 119"/>
                  <a:gd name="T67" fmla="*/ 1 h 98"/>
                  <a:gd name="T68" fmla="*/ 1 w 119"/>
                  <a:gd name="T69" fmla="*/ 1 h 98"/>
                  <a:gd name="T70" fmla="*/ 1 w 119"/>
                  <a:gd name="T71" fmla="*/ 1 h 98"/>
                  <a:gd name="T72" fmla="*/ 0 w 119"/>
                  <a:gd name="T73" fmla="*/ 0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98"/>
                  <a:gd name="T113" fmla="*/ 119 w 119"/>
                  <a:gd name="T114" fmla="*/ 98 h 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98">
                    <a:moveTo>
                      <a:pt x="0" y="0"/>
                    </a:moveTo>
                    <a:lnTo>
                      <a:pt x="0" y="4"/>
                    </a:lnTo>
                    <a:lnTo>
                      <a:pt x="2" y="11"/>
                    </a:lnTo>
                    <a:lnTo>
                      <a:pt x="6" y="21"/>
                    </a:lnTo>
                    <a:lnTo>
                      <a:pt x="10" y="30"/>
                    </a:lnTo>
                    <a:lnTo>
                      <a:pt x="15" y="35"/>
                    </a:lnTo>
                    <a:lnTo>
                      <a:pt x="19" y="37"/>
                    </a:lnTo>
                    <a:lnTo>
                      <a:pt x="23" y="39"/>
                    </a:lnTo>
                    <a:lnTo>
                      <a:pt x="29" y="46"/>
                    </a:lnTo>
                    <a:lnTo>
                      <a:pt x="35" y="53"/>
                    </a:lnTo>
                    <a:lnTo>
                      <a:pt x="41" y="58"/>
                    </a:lnTo>
                    <a:lnTo>
                      <a:pt x="49" y="63"/>
                    </a:lnTo>
                    <a:lnTo>
                      <a:pt x="58" y="70"/>
                    </a:lnTo>
                    <a:lnTo>
                      <a:pt x="68" y="77"/>
                    </a:lnTo>
                    <a:lnTo>
                      <a:pt x="78" y="82"/>
                    </a:lnTo>
                    <a:lnTo>
                      <a:pt x="86" y="86"/>
                    </a:lnTo>
                    <a:lnTo>
                      <a:pt x="92" y="89"/>
                    </a:lnTo>
                    <a:lnTo>
                      <a:pt x="100" y="94"/>
                    </a:lnTo>
                    <a:lnTo>
                      <a:pt x="111" y="98"/>
                    </a:lnTo>
                    <a:lnTo>
                      <a:pt x="119" y="98"/>
                    </a:lnTo>
                    <a:lnTo>
                      <a:pt x="119" y="91"/>
                    </a:lnTo>
                    <a:lnTo>
                      <a:pt x="111" y="81"/>
                    </a:lnTo>
                    <a:lnTo>
                      <a:pt x="101" y="72"/>
                    </a:lnTo>
                    <a:lnTo>
                      <a:pt x="94" y="67"/>
                    </a:lnTo>
                    <a:lnTo>
                      <a:pt x="92" y="65"/>
                    </a:lnTo>
                    <a:lnTo>
                      <a:pt x="90" y="60"/>
                    </a:lnTo>
                    <a:lnTo>
                      <a:pt x="84" y="51"/>
                    </a:lnTo>
                    <a:lnTo>
                      <a:pt x="74" y="41"/>
                    </a:lnTo>
                    <a:lnTo>
                      <a:pt x="64" y="39"/>
                    </a:lnTo>
                    <a:lnTo>
                      <a:pt x="56" y="39"/>
                    </a:lnTo>
                    <a:lnTo>
                      <a:pt x="55" y="35"/>
                    </a:lnTo>
                    <a:lnTo>
                      <a:pt x="53" y="30"/>
                    </a:lnTo>
                    <a:lnTo>
                      <a:pt x="47" y="23"/>
                    </a:lnTo>
                    <a:lnTo>
                      <a:pt x="37" y="16"/>
                    </a:lnTo>
                    <a:lnTo>
                      <a:pt x="23" y="9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4" name="Freeform 33"/>
              <p:cNvSpPr>
                <a:spLocks/>
              </p:cNvSpPr>
              <p:nvPr/>
            </p:nvSpPr>
            <p:spPr bwMode="auto">
              <a:xfrm>
                <a:off x="3584" y="3319"/>
                <a:ext cx="129" cy="112"/>
              </a:xfrm>
              <a:custGeom>
                <a:avLst/>
                <a:gdLst>
                  <a:gd name="T0" fmla="*/ 1 w 186"/>
                  <a:gd name="T1" fmla="*/ 1 h 188"/>
                  <a:gd name="T2" fmla="*/ 1 w 186"/>
                  <a:gd name="T3" fmla="*/ 0 h 188"/>
                  <a:gd name="T4" fmla="*/ 1 w 186"/>
                  <a:gd name="T5" fmla="*/ 1 h 188"/>
                  <a:gd name="T6" fmla="*/ 1 w 186"/>
                  <a:gd name="T7" fmla="*/ 1 h 188"/>
                  <a:gd name="T8" fmla="*/ 0 w 186"/>
                  <a:gd name="T9" fmla="*/ 1 h 188"/>
                  <a:gd name="T10" fmla="*/ 1 w 186"/>
                  <a:gd name="T11" fmla="*/ 1 h 188"/>
                  <a:gd name="T12" fmla="*/ 1 w 186"/>
                  <a:gd name="T13" fmla="*/ 1 h 188"/>
                  <a:gd name="T14" fmla="*/ 1 w 186"/>
                  <a:gd name="T15" fmla="*/ 1 h 188"/>
                  <a:gd name="T16" fmla="*/ 1 w 186"/>
                  <a:gd name="T17" fmla="*/ 1 h 188"/>
                  <a:gd name="T18" fmla="*/ 1 w 186"/>
                  <a:gd name="T19" fmla="*/ 1 h 188"/>
                  <a:gd name="T20" fmla="*/ 1 w 186"/>
                  <a:gd name="T21" fmla="*/ 1 h 188"/>
                  <a:gd name="T22" fmla="*/ 1 w 186"/>
                  <a:gd name="T23" fmla="*/ 1 h 188"/>
                  <a:gd name="T24" fmla="*/ 1 w 186"/>
                  <a:gd name="T25" fmla="*/ 1 h 188"/>
                  <a:gd name="T26" fmla="*/ 1 w 186"/>
                  <a:gd name="T27" fmla="*/ 1 h 188"/>
                  <a:gd name="T28" fmla="*/ 1 w 186"/>
                  <a:gd name="T29" fmla="*/ 1 h 188"/>
                  <a:gd name="T30" fmla="*/ 1 w 186"/>
                  <a:gd name="T31" fmla="*/ 1 h 188"/>
                  <a:gd name="T32" fmla="*/ 1 w 186"/>
                  <a:gd name="T33" fmla="*/ 1 h 188"/>
                  <a:gd name="T34" fmla="*/ 1 w 186"/>
                  <a:gd name="T35" fmla="*/ 1 h 188"/>
                  <a:gd name="T36" fmla="*/ 1 w 186"/>
                  <a:gd name="T37" fmla="*/ 1 h 188"/>
                  <a:gd name="T38" fmla="*/ 1 w 186"/>
                  <a:gd name="T39" fmla="*/ 1 h 188"/>
                  <a:gd name="T40" fmla="*/ 1 w 186"/>
                  <a:gd name="T41" fmla="*/ 1 h 188"/>
                  <a:gd name="T42" fmla="*/ 1 w 186"/>
                  <a:gd name="T43" fmla="*/ 1 h 188"/>
                  <a:gd name="T44" fmla="*/ 1 w 186"/>
                  <a:gd name="T45" fmla="*/ 1 h 188"/>
                  <a:gd name="T46" fmla="*/ 1 w 186"/>
                  <a:gd name="T47" fmla="*/ 1 h 188"/>
                  <a:gd name="T48" fmla="*/ 1 w 186"/>
                  <a:gd name="T49" fmla="*/ 1 h 188"/>
                  <a:gd name="T50" fmla="*/ 1 w 186"/>
                  <a:gd name="T51" fmla="*/ 1 h 188"/>
                  <a:gd name="T52" fmla="*/ 1 w 186"/>
                  <a:gd name="T53" fmla="*/ 1 h 188"/>
                  <a:gd name="T54" fmla="*/ 1 w 186"/>
                  <a:gd name="T55" fmla="*/ 1 h 188"/>
                  <a:gd name="T56" fmla="*/ 1 w 186"/>
                  <a:gd name="T57" fmla="*/ 1 h 188"/>
                  <a:gd name="T58" fmla="*/ 1 w 186"/>
                  <a:gd name="T59" fmla="*/ 1 h 188"/>
                  <a:gd name="T60" fmla="*/ 1 w 186"/>
                  <a:gd name="T61" fmla="*/ 1 h 188"/>
                  <a:gd name="T62" fmla="*/ 1 w 186"/>
                  <a:gd name="T63" fmla="*/ 1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6"/>
                  <a:gd name="T97" fmla="*/ 0 h 188"/>
                  <a:gd name="T98" fmla="*/ 186 w 186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6" h="188">
                    <a:moveTo>
                      <a:pt x="28" y="10"/>
                    </a:moveTo>
                    <a:lnTo>
                      <a:pt x="24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28"/>
                    </a:lnTo>
                    <a:lnTo>
                      <a:pt x="18" y="28"/>
                    </a:lnTo>
                    <a:lnTo>
                      <a:pt x="28" y="26"/>
                    </a:lnTo>
                    <a:lnTo>
                      <a:pt x="33" y="28"/>
                    </a:lnTo>
                    <a:lnTo>
                      <a:pt x="35" y="36"/>
                    </a:lnTo>
                    <a:lnTo>
                      <a:pt x="37" y="47"/>
                    </a:lnTo>
                    <a:lnTo>
                      <a:pt x="41" y="54"/>
                    </a:lnTo>
                    <a:lnTo>
                      <a:pt x="47" y="59"/>
                    </a:lnTo>
                    <a:lnTo>
                      <a:pt x="59" y="66"/>
                    </a:lnTo>
                    <a:lnTo>
                      <a:pt x="73" y="76"/>
                    </a:lnTo>
                    <a:lnTo>
                      <a:pt x="86" y="92"/>
                    </a:lnTo>
                    <a:lnTo>
                      <a:pt x="100" y="109"/>
                    </a:lnTo>
                    <a:lnTo>
                      <a:pt x="108" y="123"/>
                    </a:lnTo>
                    <a:lnTo>
                      <a:pt x="118" y="134"/>
                    </a:lnTo>
                    <a:lnTo>
                      <a:pt x="127" y="144"/>
                    </a:lnTo>
                    <a:lnTo>
                      <a:pt x="137" y="153"/>
                    </a:lnTo>
                    <a:lnTo>
                      <a:pt x="145" y="162"/>
                    </a:lnTo>
                    <a:lnTo>
                      <a:pt x="151" y="170"/>
                    </a:lnTo>
                    <a:lnTo>
                      <a:pt x="157" y="179"/>
                    </a:lnTo>
                    <a:lnTo>
                      <a:pt x="163" y="186"/>
                    </a:lnTo>
                    <a:lnTo>
                      <a:pt x="168" y="188"/>
                    </a:lnTo>
                    <a:lnTo>
                      <a:pt x="176" y="186"/>
                    </a:lnTo>
                    <a:lnTo>
                      <a:pt x="182" y="184"/>
                    </a:lnTo>
                    <a:lnTo>
                      <a:pt x="186" y="179"/>
                    </a:lnTo>
                    <a:lnTo>
                      <a:pt x="182" y="172"/>
                    </a:lnTo>
                    <a:lnTo>
                      <a:pt x="176" y="162"/>
                    </a:lnTo>
                    <a:lnTo>
                      <a:pt x="166" y="151"/>
                    </a:lnTo>
                    <a:lnTo>
                      <a:pt x="159" y="141"/>
                    </a:lnTo>
                    <a:lnTo>
                      <a:pt x="151" y="136"/>
                    </a:lnTo>
                    <a:lnTo>
                      <a:pt x="145" y="132"/>
                    </a:lnTo>
                    <a:lnTo>
                      <a:pt x="141" y="130"/>
                    </a:lnTo>
                    <a:lnTo>
                      <a:pt x="137" y="127"/>
                    </a:lnTo>
                    <a:lnTo>
                      <a:pt x="135" y="123"/>
                    </a:lnTo>
                    <a:lnTo>
                      <a:pt x="135" y="118"/>
                    </a:lnTo>
                    <a:lnTo>
                      <a:pt x="133" y="113"/>
                    </a:lnTo>
                    <a:lnTo>
                      <a:pt x="127" y="109"/>
                    </a:lnTo>
                    <a:lnTo>
                      <a:pt x="119" y="103"/>
                    </a:lnTo>
                    <a:lnTo>
                      <a:pt x="110" y="92"/>
                    </a:lnTo>
                    <a:lnTo>
                      <a:pt x="100" y="78"/>
                    </a:lnTo>
                    <a:lnTo>
                      <a:pt x="90" y="68"/>
                    </a:lnTo>
                    <a:lnTo>
                      <a:pt x="78" y="61"/>
                    </a:lnTo>
                    <a:lnTo>
                      <a:pt x="69" y="59"/>
                    </a:lnTo>
                    <a:lnTo>
                      <a:pt x="61" y="56"/>
                    </a:lnTo>
                    <a:lnTo>
                      <a:pt x="57" y="52"/>
                    </a:lnTo>
                    <a:lnTo>
                      <a:pt x="55" y="45"/>
                    </a:lnTo>
                    <a:lnTo>
                      <a:pt x="53" y="36"/>
                    </a:lnTo>
                    <a:lnTo>
                      <a:pt x="47" y="29"/>
                    </a:lnTo>
                    <a:lnTo>
                      <a:pt x="39" y="22"/>
                    </a:lnTo>
                    <a:lnTo>
                      <a:pt x="29" y="19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5" name="Freeform 34"/>
              <p:cNvSpPr>
                <a:spLocks/>
              </p:cNvSpPr>
              <p:nvPr/>
            </p:nvSpPr>
            <p:spPr bwMode="auto">
              <a:xfrm>
                <a:off x="3416" y="3148"/>
                <a:ext cx="37" cy="38"/>
              </a:xfrm>
              <a:custGeom>
                <a:avLst/>
                <a:gdLst>
                  <a:gd name="T0" fmla="*/ 1 w 53"/>
                  <a:gd name="T1" fmla="*/ 0 h 65"/>
                  <a:gd name="T2" fmla="*/ 1 w 53"/>
                  <a:gd name="T3" fmla="*/ 1 h 65"/>
                  <a:gd name="T4" fmla="*/ 1 w 53"/>
                  <a:gd name="T5" fmla="*/ 1 h 65"/>
                  <a:gd name="T6" fmla="*/ 1 w 53"/>
                  <a:gd name="T7" fmla="*/ 1 h 65"/>
                  <a:gd name="T8" fmla="*/ 1 w 53"/>
                  <a:gd name="T9" fmla="*/ 1 h 65"/>
                  <a:gd name="T10" fmla="*/ 1 w 53"/>
                  <a:gd name="T11" fmla="*/ 1 h 65"/>
                  <a:gd name="T12" fmla="*/ 1 w 53"/>
                  <a:gd name="T13" fmla="*/ 1 h 65"/>
                  <a:gd name="T14" fmla="*/ 1 w 53"/>
                  <a:gd name="T15" fmla="*/ 1 h 65"/>
                  <a:gd name="T16" fmla="*/ 1 w 53"/>
                  <a:gd name="T17" fmla="*/ 1 h 65"/>
                  <a:gd name="T18" fmla="*/ 1 w 53"/>
                  <a:gd name="T19" fmla="*/ 1 h 65"/>
                  <a:gd name="T20" fmla="*/ 1 w 53"/>
                  <a:gd name="T21" fmla="*/ 1 h 65"/>
                  <a:gd name="T22" fmla="*/ 1 w 53"/>
                  <a:gd name="T23" fmla="*/ 1 h 65"/>
                  <a:gd name="T24" fmla="*/ 1 w 53"/>
                  <a:gd name="T25" fmla="*/ 1 h 65"/>
                  <a:gd name="T26" fmla="*/ 1 w 53"/>
                  <a:gd name="T27" fmla="*/ 1 h 65"/>
                  <a:gd name="T28" fmla="*/ 1 w 53"/>
                  <a:gd name="T29" fmla="*/ 1 h 65"/>
                  <a:gd name="T30" fmla="*/ 1 w 53"/>
                  <a:gd name="T31" fmla="*/ 1 h 65"/>
                  <a:gd name="T32" fmla="*/ 1 w 53"/>
                  <a:gd name="T33" fmla="*/ 1 h 65"/>
                  <a:gd name="T34" fmla="*/ 1 w 53"/>
                  <a:gd name="T35" fmla="*/ 1 h 65"/>
                  <a:gd name="T36" fmla="*/ 0 w 53"/>
                  <a:gd name="T37" fmla="*/ 1 h 65"/>
                  <a:gd name="T38" fmla="*/ 0 w 53"/>
                  <a:gd name="T39" fmla="*/ 1 h 65"/>
                  <a:gd name="T40" fmla="*/ 1 w 53"/>
                  <a:gd name="T41" fmla="*/ 0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65"/>
                  <a:gd name="T65" fmla="*/ 53 w 53"/>
                  <a:gd name="T66" fmla="*/ 65 h 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65">
                    <a:moveTo>
                      <a:pt x="8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6" y="13"/>
                    </a:lnTo>
                    <a:lnTo>
                      <a:pt x="43" y="21"/>
                    </a:lnTo>
                    <a:lnTo>
                      <a:pt x="49" y="32"/>
                    </a:lnTo>
                    <a:lnTo>
                      <a:pt x="51" y="42"/>
                    </a:lnTo>
                    <a:lnTo>
                      <a:pt x="53" y="54"/>
                    </a:lnTo>
                    <a:lnTo>
                      <a:pt x="53" y="63"/>
                    </a:lnTo>
                    <a:lnTo>
                      <a:pt x="51" y="65"/>
                    </a:lnTo>
                    <a:lnTo>
                      <a:pt x="47" y="56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4" y="33"/>
                    </a:lnTo>
                    <a:lnTo>
                      <a:pt x="22" y="28"/>
                    </a:lnTo>
                    <a:lnTo>
                      <a:pt x="18" y="23"/>
                    </a:lnTo>
                    <a:lnTo>
                      <a:pt x="12" y="18"/>
                    </a:lnTo>
                    <a:lnTo>
                      <a:pt x="4" y="13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6" name="Freeform 35"/>
              <p:cNvSpPr>
                <a:spLocks/>
              </p:cNvSpPr>
              <p:nvPr/>
            </p:nvSpPr>
            <p:spPr bwMode="auto">
              <a:xfrm>
                <a:off x="3548" y="3207"/>
                <a:ext cx="22" cy="32"/>
              </a:xfrm>
              <a:custGeom>
                <a:avLst/>
                <a:gdLst>
                  <a:gd name="T0" fmla="*/ 1 w 32"/>
                  <a:gd name="T1" fmla="*/ 1 h 54"/>
                  <a:gd name="T2" fmla="*/ 1 w 32"/>
                  <a:gd name="T3" fmla="*/ 1 h 54"/>
                  <a:gd name="T4" fmla="*/ 1 w 32"/>
                  <a:gd name="T5" fmla="*/ 1 h 54"/>
                  <a:gd name="T6" fmla="*/ 0 w 32"/>
                  <a:gd name="T7" fmla="*/ 1 h 54"/>
                  <a:gd name="T8" fmla="*/ 0 w 32"/>
                  <a:gd name="T9" fmla="*/ 1 h 54"/>
                  <a:gd name="T10" fmla="*/ 1 w 32"/>
                  <a:gd name="T11" fmla="*/ 1 h 54"/>
                  <a:gd name="T12" fmla="*/ 1 w 32"/>
                  <a:gd name="T13" fmla="*/ 1 h 54"/>
                  <a:gd name="T14" fmla="*/ 1 w 32"/>
                  <a:gd name="T15" fmla="*/ 1 h 54"/>
                  <a:gd name="T16" fmla="*/ 0 w 32"/>
                  <a:gd name="T17" fmla="*/ 1 h 54"/>
                  <a:gd name="T18" fmla="*/ 1 w 32"/>
                  <a:gd name="T19" fmla="*/ 1 h 54"/>
                  <a:gd name="T20" fmla="*/ 1 w 32"/>
                  <a:gd name="T21" fmla="*/ 1 h 54"/>
                  <a:gd name="T22" fmla="*/ 1 w 32"/>
                  <a:gd name="T23" fmla="*/ 1 h 54"/>
                  <a:gd name="T24" fmla="*/ 1 w 32"/>
                  <a:gd name="T25" fmla="*/ 1 h 54"/>
                  <a:gd name="T26" fmla="*/ 1 w 32"/>
                  <a:gd name="T27" fmla="*/ 1 h 54"/>
                  <a:gd name="T28" fmla="*/ 1 w 32"/>
                  <a:gd name="T29" fmla="*/ 1 h 54"/>
                  <a:gd name="T30" fmla="*/ 1 w 32"/>
                  <a:gd name="T31" fmla="*/ 1 h 54"/>
                  <a:gd name="T32" fmla="*/ 1 w 32"/>
                  <a:gd name="T33" fmla="*/ 1 h 54"/>
                  <a:gd name="T34" fmla="*/ 1 w 32"/>
                  <a:gd name="T35" fmla="*/ 1 h 54"/>
                  <a:gd name="T36" fmla="*/ 1 w 32"/>
                  <a:gd name="T37" fmla="*/ 1 h 54"/>
                  <a:gd name="T38" fmla="*/ 1 w 32"/>
                  <a:gd name="T39" fmla="*/ 0 h 54"/>
                  <a:gd name="T40" fmla="*/ 1 w 32"/>
                  <a:gd name="T41" fmla="*/ 1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54"/>
                  <a:gd name="T65" fmla="*/ 32 w 32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54">
                    <a:moveTo>
                      <a:pt x="6" y="2"/>
                    </a:moveTo>
                    <a:lnTo>
                      <a:pt x="4" y="3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2" y="52"/>
                    </a:lnTo>
                    <a:lnTo>
                      <a:pt x="8" y="54"/>
                    </a:lnTo>
                    <a:lnTo>
                      <a:pt x="14" y="52"/>
                    </a:lnTo>
                    <a:lnTo>
                      <a:pt x="22" y="45"/>
                    </a:lnTo>
                    <a:lnTo>
                      <a:pt x="26" y="35"/>
                    </a:lnTo>
                    <a:lnTo>
                      <a:pt x="30" y="26"/>
                    </a:lnTo>
                    <a:lnTo>
                      <a:pt x="32" y="19"/>
                    </a:lnTo>
                    <a:lnTo>
                      <a:pt x="30" y="14"/>
                    </a:lnTo>
                    <a:lnTo>
                      <a:pt x="26" y="7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7" name="Freeform 36"/>
              <p:cNvSpPr>
                <a:spLocks/>
              </p:cNvSpPr>
              <p:nvPr/>
            </p:nvSpPr>
            <p:spPr bwMode="auto">
              <a:xfrm>
                <a:off x="4244" y="3672"/>
                <a:ext cx="206" cy="63"/>
              </a:xfrm>
              <a:custGeom>
                <a:avLst/>
                <a:gdLst>
                  <a:gd name="T0" fmla="*/ 1 w 296"/>
                  <a:gd name="T1" fmla="*/ 1 h 106"/>
                  <a:gd name="T2" fmla="*/ 1 w 296"/>
                  <a:gd name="T3" fmla="*/ 1 h 106"/>
                  <a:gd name="T4" fmla="*/ 1 w 296"/>
                  <a:gd name="T5" fmla="*/ 1 h 106"/>
                  <a:gd name="T6" fmla="*/ 1 w 296"/>
                  <a:gd name="T7" fmla="*/ 1 h 106"/>
                  <a:gd name="T8" fmla="*/ 1 w 296"/>
                  <a:gd name="T9" fmla="*/ 1 h 106"/>
                  <a:gd name="T10" fmla="*/ 1 w 296"/>
                  <a:gd name="T11" fmla="*/ 1 h 106"/>
                  <a:gd name="T12" fmla="*/ 1 w 296"/>
                  <a:gd name="T13" fmla="*/ 1 h 106"/>
                  <a:gd name="T14" fmla="*/ 1 w 296"/>
                  <a:gd name="T15" fmla="*/ 1 h 106"/>
                  <a:gd name="T16" fmla="*/ 1 w 296"/>
                  <a:gd name="T17" fmla="*/ 1 h 106"/>
                  <a:gd name="T18" fmla="*/ 1 w 296"/>
                  <a:gd name="T19" fmla="*/ 1 h 106"/>
                  <a:gd name="T20" fmla="*/ 1 w 296"/>
                  <a:gd name="T21" fmla="*/ 1 h 106"/>
                  <a:gd name="T22" fmla="*/ 1 w 296"/>
                  <a:gd name="T23" fmla="*/ 1 h 106"/>
                  <a:gd name="T24" fmla="*/ 1 w 296"/>
                  <a:gd name="T25" fmla="*/ 1 h 106"/>
                  <a:gd name="T26" fmla="*/ 1 w 296"/>
                  <a:gd name="T27" fmla="*/ 1 h 106"/>
                  <a:gd name="T28" fmla="*/ 1 w 296"/>
                  <a:gd name="T29" fmla="*/ 1 h 106"/>
                  <a:gd name="T30" fmla="*/ 1 w 296"/>
                  <a:gd name="T31" fmla="*/ 1 h 106"/>
                  <a:gd name="T32" fmla="*/ 1 w 296"/>
                  <a:gd name="T33" fmla="*/ 1 h 106"/>
                  <a:gd name="T34" fmla="*/ 1 w 296"/>
                  <a:gd name="T35" fmla="*/ 1 h 106"/>
                  <a:gd name="T36" fmla="*/ 1 w 296"/>
                  <a:gd name="T37" fmla="*/ 1 h 106"/>
                  <a:gd name="T38" fmla="*/ 1 w 296"/>
                  <a:gd name="T39" fmla="*/ 1 h 106"/>
                  <a:gd name="T40" fmla="*/ 1 w 296"/>
                  <a:gd name="T41" fmla="*/ 1 h 106"/>
                  <a:gd name="T42" fmla="*/ 0 w 296"/>
                  <a:gd name="T43" fmla="*/ 1 h 106"/>
                  <a:gd name="T44" fmla="*/ 1 w 296"/>
                  <a:gd name="T45" fmla="*/ 1 h 106"/>
                  <a:gd name="T46" fmla="*/ 1 w 296"/>
                  <a:gd name="T47" fmla="*/ 1 h 106"/>
                  <a:gd name="T48" fmla="*/ 1 w 296"/>
                  <a:gd name="T49" fmla="*/ 1 h 106"/>
                  <a:gd name="T50" fmla="*/ 1 w 296"/>
                  <a:gd name="T51" fmla="*/ 0 h 106"/>
                  <a:gd name="T52" fmla="*/ 1 w 296"/>
                  <a:gd name="T53" fmla="*/ 1 h 106"/>
                  <a:gd name="T54" fmla="*/ 1 w 296"/>
                  <a:gd name="T55" fmla="*/ 1 h 106"/>
                  <a:gd name="T56" fmla="*/ 1 w 296"/>
                  <a:gd name="T57" fmla="*/ 1 h 106"/>
                  <a:gd name="T58" fmla="*/ 1 w 296"/>
                  <a:gd name="T59" fmla="*/ 1 h 106"/>
                  <a:gd name="T60" fmla="*/ 1 w 296"/>
                  <a:gd name="T61" fmla="*/ 1 h 106"/>
                  <a:gd name="T62" fmla="*/ 1 w 296"/>
                  <a:gd name="T63" fmla="*/ 1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6"/>
                  <a:gd name="T97" fmla="*/ 0 h 106"/>
                  <a:gd name="T98" fmla="*/ 296 w 296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6" h="106">
                    <a:moveTo>
                      <a:pt x="165" y="23"/>
                    </a:moveTo>
                    <a:lnTo>
                      <a:pt x="168" y="24"/>
                    </a:lnTo>
                    <a:lnTo>
                      <a:pt x="176" y="28"/>
                    </a:lnTo>
                    <a:lnTo>
                      <a:pt x="188" y="30"/>
                    </a:lnTo>
                    <a:lnTo>
                      <a:pt x="204" y="28"/>
                    </a:lnTo>
                    <a:lnTo>
                      <a:pt x="219" y="26"/>
                    </a:lnTo>
                    <a:lnTo>
                      <a:pt x="231" y="28"/>
                    </a:lnTo>
                    <a:lnTo>
                      <a:pt x="241" y="31"/>
                    </a:lnTo>
                    <a:lnTo>
                      <a:pt x="253" y="38"/>
                    </a:lnTo>
                    <a:lnTo>
                      <a:pt x="266" y="45"/>
                    </a:lnTo>
                    <a:lnTo>
                      <a:pt x="282" y="52"/>
                    </a:lnTo>
                    <a:lnTo>
                      <a:pt x="294" y="61"/>
                    </a:lnTo>
                    <a:lnTo>
                      <a:pt x="296" y="73"/>
                    </a:lnTo>
                    <a:lnTo>
                      <a:pt x="288" y="84"/>
                    </a:lnTo>
                    <a:lnTo>
                      <a:pt x="278" y="87"/>
                    </a:lnTo>
                    <a:lnTo>
                      <a:pt x="266" y="92"/>
                    </a:lnTo>
                    <a:lnTo>
                      <a:pt x="255" y="97"/>
                    </a:lnTo>
                    <a:lnTo>
                      <a:pt x="249" y="101"/>
                    </a:lnTo>
                    <a:lnTo>
                      <a:pt x="243" y="103"/>
                    </a:lnTo>
                    <a:lnTo>
                      <a:pt x="237" y="104"/>
                    </a:lnTo>
                    <a:lnTo>
                      <a:pt x="229" y="104"/>
                    </a:lnTo>
                    <a:lnTo>
                      <a:pt x="221" y="104"/>
                    </a:lnTo>
                    <a:lnTo>
                      <a:pt x="213" y="103"/>
                    </a:lnTo>
                    <a:lnTo>
                      <a:pt x="206" y="103"/>
                    </a:lnTo>
                    <a:lnTo>
                      <a:pt x="196" y="103"/>
                    </a:lnTo>
                    <a:lnTo>
                      <a:pt x="180" y="103"/>
                    </a:lnTo>
                    <a:lnTo>
                      <a:pt x="170" y="103"/>
                    </a:lnTo>
                    <a:lnTo>
                      <a:pt x="161" y="103"/>
                    </a:lnTo>
                    <a:lnTo>
                      <a:pt x="147" y="104"/>
                    </a:lnTo>
                    <a:lnTo>
                      <a:pt x="137" y="106"/>
                    </a:lnTo>
                    <a:lnTo>
                      <a:pt x="127" y="106"/>
                    </a:lnTo>
                    <a:lnTo>
                      <a:pt x="116" y="106"/>
                    </a:lnTo>
                    <a:lnTo>
                      <a:pt x="106" y="104"/>
                    </a:lnTo>
                    <a:lnTo>
                      <a:pt x="96" y="103"/>
                    </a:lnTo>
                    <a:lnTo>
                      <a:pt x="86" y="101"/>
                    </a:lnTo>
                    <a:lnTo>
                      <a:pt x="76" y="99"/>
                    </a:lnTo>
                    <a:lnTo>
                      <a:pt x="69" y="96"/>
                    </a:lnTo>
                    <a:lnTo>
                      <a:pt x="55" y="85"/>
                    </a:lnTo>
                    <a:lnTo>
                      <a:pt x="41" y="73"/>
                    </a:lnTo>
                    <a:lnTo>
                      <a:pt x="30" y="63"/>
                    </a:lnTo>
                    <a:lnTo>
                      <a:pt x="18" y="61"/>
                    </a:lnTo>
                    <a:lnTo>
                      <a:pt x="8" y="59"/>
                    </a:lnTo>
                    <a:lnTo>
                      <a:pt x="2" y="56"/>
                    </a:lnTo>
                    <a:lnTo>
                      <a:pt x="0" y="49"/>
                    </a:lnTo>
                    <a:lnTo>
                      <a:pt x="6" y="40"/>
                    </a:lnTo>
                    <a:lnTo>
                      <a:pt x="16" y="35"/>
                    </a:lnTo>
                    <a:lnTo>
                      <a:pt x="20" y="30"/>
                    </a:lnTo>
                    <a:lnTo>
                      <a:pt x="20" y="26"/>
                    </a:lnTo>
                    <a:lnTo>
                      <a:pt x="18" y="21"/>
                    </a:lnTo>
                    <a:lnTo>
                      <a:pt x="16" y="14"/>
                    </a:lnTo>
                    <a:lnTo>
                      <a:pt x="18" y="5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7" y="7"/>
                    </a:lnTo>
                    <a:lnTo>
                      <a:pt x="45" y="10"/>
                    </a:lnTo>
                    <a:lnTo>
                      <a:pt x="51" y="12"/>
                    </a:lnTo>
                    <a:lnTo>
                      <a:pt x="59" y="10"/>
                    </a:lnTo>
                    <a:lnTo>
                      <a:pt x="65" y="10"/>
                    </a:lnTo>
                    <a:lnTo>
                      <a:pt x="76" y="10"/>
                    </a:lnTo>
                    <a:lnTo>
                      <a:pt x="90" y="10"/>
                    </a:lnTo>
                    <a:lnTo>
                      <a:pt x="106" y="10"/>
                    </a:lnTo>
                    <a:lnTo>
                      <a:pt x="121" y="12"/>
                    </a:lnTo>
                    <a:lnTo>
                      <a:pt x="139" y="16"/>
                    </a:lnTo>
                    <a:lnTo>
                      <a:pt x="153" y="19"/>
                    </a:lnTo>
                    <a:lnTo>
                      <a:pt x="165" y="23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8" name="Freeform 37"/>
              <p:cNvSpPr>
                <a:spLocks/>
              </p:cNvSpPr>
              <p:nvPr/>
            </p:nvSpPr>
            <p:spPr bwMode="auto">
              <a:xfrm>
                <a:off x="4148" y="3663"/>
                <a:ext cx="88" cy="39"/>
              </a:xfrm>
              <a:custGeom>
                <a:avLst/>
                <a:gdLst>
                  <a:gd name="T0" fmla="*/ 1 w 127"/>
                  <a:gd name="T1" fmla="*/ 1 h 64"/>
                  <a:gd name="T2" fmla="*/ 1 w 127"/>
                  <a:gd name="T3" fmla="*/ 1 h 64"/>
                  <a:gd name="T4" fmla="*/ 1 w 127"/>
                  <a:gd name="T5" fmla="*/ 1 h 64"/>
                  <a:gd name="T6" fmla="*/ 1 w 127"/>
                  <a:gd name="T7" fmla="*/ 1 h 64"/>
                  <a:gd name="T8" fmla="*/ 1 w 127"/>
                  <a:gd name="T9" fmla="*/ 1 h 64"/>
                  <a:gd name="T10" fmla="*/ 1 w 127"/>
                  <a:gd name="T11" fmla="*/ 1 h 64"/>
                  <a:gd name="T12" fmla="*/ 1 w 127"/>
                  <a:gd name="T13" fmla="*/ 1 h 64"/>
                  <a:gd name="T14" fmla="*/ 1 w 127"/>
                  <a:gd name="T15" fmla="*/ 1 h 64"/>
                  <a:gd name="T16" fmla="*/ 1 w 127"/>
                  <a:gd name="T17" fmla="*/ 1 h 64"/>
                  <a:gd name="T18" fmla="*/ 1 w 127"/>
                  <a:gd name="T19" fmla="*/ 1 h 64"/>
                  <a:gd name="T20" fmla="*/ 1 w 127"/>
                  <a:gd name="T21" fmla="*/ 1 h 64"/>
                  <a:gd name="T22" fmla="*/ 1 w 127"/>
                  <a:gd name="T23" fmla="*/ 0 h 64"/>
                  <a:gd name="T24" fmla="*/ 1 w 127"/>
                  <a:gd name="T25" fmla="*/ 1 h 64"/>
                  <a:gd name="T26" fmla="*/ 0 w 127"/>
                  <a:gd name="T27" fmla="*/ 1 h 64"/>
                  <a:gd name="T28" fmla="*/ 1 w 127"/>
                  <a:gd name="T29" fmla="*/ 1 h 64"/>
                  <a:gd name="T30" fmla="*/ 1 w 127"/>
                  <a:gd name="T31" fmla="*/ 1 h 64"/>
                  <a:gd name="T32" fmla="*/ 1 w 127"/>
                  <a:gd name="T33" fmla="*/ 1 h 64"/>
                  <a:gd name="T34" fmla="*/ 1 w 127"/>
                  <a:gd name="T35" fmla="*/ 1 h 64"/>
                  <a:gd name="T36" fmla="*/ 1 w 127"/>
                  <a:gd name="T37" fmla="*/ 1 h 64"/>
                  <a:gd name="T38" fmla="*/ 1 w 127"/>
                  <a:gd name="T39" fmla="*/ 1 h 64"/>
                  <a:gd name="T40" fmla="*/ 1 w 127"/>
                  <a:gd name="T41" fmla="*/ 1 h 64"/>
                  <a:gd name="T42" fmla="*/ 1 w 127"/>
                  <a:gd name="T43" fmla="*/ 1 h 64"/>
                  <a:gd name="T44" fmla="*/ 1 w 127"/>
                  <a:gd name="T45" fmla="*/ 1 h 64"/>
                  <a:gd name="T46" fmla="*/ 1 w 127"/>
                  <a:gd name="T47" fmla="*/ 1 h 64"/>
                  <a:gd name="T48" fmla="*/ 1 w 127"/>
                  <a:gd name="T49" fmla="*/ 1 h 64"/>
                  <a:gd name="T50" fmla="*/ 1 w 127"/>
                  <a:gd name="T51" fmla="*/ 1 h 64"/>
                  <a:gd name="T52" fmla="*/ 1 w 127"/>
                  <a:gd name="T53" fmla="*/ 1 h 64"/>
                  <a:gd name="T54" fmla="*/ 1 w 127"/>
                  <a:gd name="T55" fmla="*/ 1 h 64"/>
                  <a:gd name="T56" fmla="*/ 1 w 127"/>
                  <a:gd name="T57" fmla="*/ 1 h 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7"/>
                  <a:gd name="T88" fmla="*/ 0 h 64"/>
                  <a:gd name="T89" fmla="*/ 127 w 127"/>
                  <a:gd name="T90" fmla="*/ 64 h 6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7" h="64">
                    <a:moveTo>
                      <a:pt x="127" y="64"/>
                    </a:moveTo>
                    <a:lnTo>
                      <a:pt x="127" y="63"/>
                    </a:lnTo>
                    <a:lnTo>
                      <a:pt x="125" y="56"/>
                    </a:lnTo>
                    <a:lnTo>
                      <a:pt x="118" y="47"/>
                    </a:lnTo>
                    <a:lnTo>
                      <a:pt x="102" y="35"/>
                    </a:lnTo>
                    <a:lnTo>
                      <a:pt x="82" y="24"/>
                    </a:lnTo>
                    <a:lnTo>
                      <a:pt x="73" y="19"/>
                    </a:lnTo>
                    <a:lnTo>
                      <a:pt x="63" y="14"/>
                    </a:lnTo>
                    <a:lnTo>
                      <a:pt x="55" y="11"/>
                    </a:lnTo>
                    <a:lnTo>
                      <a:pt x="43" y="5"/>
                    </a:lnTo>
                    <a:lnTo>
                      <a:pt x="32" y="2"/>
                    </a:lnTo>
                    <a:lnTo>
                      <a:pt x="20" y="0"/>
                    </a:lnTo>
                    <a:lnTo>
                      <a:pt x="6" y="2"/>
                    </a:lnTo>
                    <a:lnTo>
                      <a:pt x="0" y="9"/>
                    </a:lnTo>
                    <a:lnTo>
                      <a:pt x="4" y="17"/>
                    </a:lnTo>
                    <a:lnTo>
                      <a:pt x="14" y="24"/>
                    </a:lnTo>
                    <a:lnTo>
                      <a:pt x="26" y="28"/>
                    </a:lnTo>
                    <a:lnTo>
                      <a:pt x="35" y="28"/>
                    </a:lnTo>
                    <a:lnTo>
                      <a:pt x="43" y="30"/>
                    </a:lnTo>
                    <a:lnTo>
                      <a:pt x="49" y="33"/>
                    </a:lnTo>
                    <a:lnTo>
                      <a:pt x="57" y="40"/>
                    </a:lnTo>
                    <a:lnTo>
                      <a:pt x="65" y="44"/>
                    </a:lnTo>
                    <a:lnTo>
                      <a:pt x="75" y="44"/>
                    </a:lnTo>
                    <a:lnTo>
                      <a:pt x="82" y="44"/>
                    </a:lnTo>
                    <a:lnTo>
                      <a:pt x="90" y="49"/>
                    </a:lnTo>
                    <a:lnTo>
                      <a:pt x="102" y="58"/>
                    </a:lnTo>
                    <a:lnTo>
                      <a:pt x="114" y="61"/>
                    </a:lnTo>
                    <a:lnTo>
                      <a:pt x="124" y="64"/>
                    </a:lnTo>
                    <a:lnTo>
                      <a:pt x="127" y="64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9" name="Freeform 38"/>
              <p:cNvSpPr>
                <a:spLocks/>
              </p:cNvSpPr>
              <p:nvPr/>
            </p:nvSpPr>
            <p:spPr bwMode="auto">
              <a:xfrm>
                <a:off x="4091" y="3810"/>
                <a:ext cx="82" cy="39"/>
              </a:xfrm>
              <a:custGeom>
                <a:avLst/>
                <a:gdLst>
                  <a:gd name="T0" fmla="*/ 1 w 119"/>
                  <a:gd name="T1" fmla="*/ 1 h 64"/>
                  <a:gd name="T2" fmla="*/ 1 w 119"/>
                  <a:gd name="T3" fmla="*/ 1 h 64"/>
                  <a:gd name="T4" fmla="*/ 1 w 119"/>
                  <a:gd name="T5" fmla="*/ 1 h 64"/>
                  <a:gd name="T6" fmla="*/ 1 w 119"/>
                  <a:gd name="T7" fmla="*/ 1 h 64"/>
                  <a:gd name="T8" fmla="*/ 1 w 119"/>
                  <a:gd name="T9" fmla="*/ 1 h 64"/>
                  <a:gd name="T10" fmla="*/ 1 w 119"/>
                  <a:gd name="T11" fmla="*/ 1 h 64"/>
                  <a:gd name="T12" fmla="*/ 1 w 119"/>
                  <a:gd name="T13" fmla="*/ 1 h 64"/>
                  <a:gd name="T14" fmla="*/ 1 w 119"/>
                  <a:gd name="T15" fmla="*/ 0 h 64"/>
                  <a:gd name="T16" fmla="*/ 1 w 119"/>
                  <a:gd name="T17" fmla="*/ 1 h 64"/>
                  <a:gd name="T18" fmla="*/ 1 w 119"/>
                  <a:gd name="T19" fmla="*/ 1 h 64"/>
                  <a:gd name="T20" fmla="*/ 1 w 119"/>
                  <a:gd name="T21" fmla="*/ 1 h 64"/>
                  <a:gd name="T22" fmla="*/ 1 w 119"/>
                  <a:gd name="T23" fmla="*/ 1 h 64"/>
                  <a:gd name="T24" fmla="*/ 1 w 119"/>
                  <a:gd name="T25" fmla="*/ 1 h 64"/>
                  <a:gd name="T26" fmla="*/ 1 w 119"/>
                  <a:gd name="T27" fmla="*/ 1 h 64"/>
                  <a:gd name="T28" fmla="*/ 1 w 119"/>
                  <a:gd name="T29" fmla="*/ 1 h 64"/>
                  <a:gd name="T30" fmla="*/ 0 w 119"/>
                  <a:gd name="T31" fmla="*/ 1 h 64"/>
                  <a:gd name="T32" fmla="*/ 1 w 119"/>
                  <a:gd name="T33" fmla="*/ 1 h 64"/>
                  <a:gd name="T34" fmla="*/ 1 w 119"/>
                  <a:gd name="T35" fmla="*/ 1 h 64"/>
                  <a:gd name="T36" fmla="*/ 1 w 119"/>
                  <a:gd name="T37" fmla="*/ 1 h 64"/>
                  <a:gd name="T38" fmla="*/ 1 w 119"/>
                  <a:gd name="T39" fmla="*/ 1 h 64"/>
                  <a:gd name="T40" fmla="*/ 1 w 119"/>
                  <a:gd name="T41" fmla="*/ 1 h 64"/>
                  <a:gd name="T42" fmla="*/ 1 w 119"/>
                  <a:gd name="T43" fmla="*/ 1 h 64"/>
                  <a:gd name="T44" fmla="*/ 1 w 119"/>
                  <a:gd name="T45" fmla="*/ 1 h 64"/>
                  <a:gd name="T46" fmla="*/ 1 w 119"/>
                  <a:gd name="T47" fmla="*/ 1 h 64"/>
                  <a:gd name="T48" fmla="*/ 1 w 119"/>
                  <a:gd name="T49" fmla="*/ 1 h 64"/>
                  <a:gd name="T50" fmla="*/ 1 w 119"/>
                  <a:gd name="T51" fmla="*/ 1 h 64"/>
                  <a:gd name="T52" fmla="*/ 1 w 119"/>
                  <a:gd name="T53" fmla="*/ 1 h 64"/>
                  <a:gd name="T54" fmla="*/ 1 w 119"/>
                  <a:gd name="T55" fmla="*/ 1 h 64"/>
                  <a:gd name="T56" fmla="*/ 1 w 119"/>
                  <a:gd name="T57" fmla="*/ 1 h 64"/>
                  <a:gd name="T58" fmla="*/ 1 w 119"/>
                  <a:gd name="T59" fmla="*/ 1 h 64"/>
                  <a:gd name="T60" fmla="*/ 1 w 119"/>
                  <a:gd name="T61" fmla="*/ 1 h 64"/>
                  <a:gd name="T62" fmla="*/ 1 w 119"/>
                  <a:gd name="T63" fmla="*/ 1 h 64"/>
                  <a:gd name="T64" fmla="*/ 1 w 119"/>
                  <a:gd name="T65" fmla="*/ 1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64"/>
                  <a:gd name="T101" fmla="*/ 119 w 119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64">
                    <a:moveTo>
                      <a:pt x="119" y="8"/>
                    </a:moveTo>
                    <a:lnTo>
                      <a:pt x="117" y="10"/>
                    </a:lnTo>
                    <a:lnTo>
                      <a:pt x="112" y="12"/>
                    </a:lnTo>
                    <a:lnTo>
                      <a:pt x="104" y="13"/>
                    </a:lnTo>
                    <a:lnTo>
                      <a:pt x="94" y="12"/>
                    </a:lnTo>
                    <a:lnTo>
                      <a:pt x="84" y="6"/>
                    </a:lnTo>
                    <a:lnTo>
                      <a:pt x="72" y="1"/>
                    </a:lnTo>
                    <a:lnTo>
                      <a:pt x="61" y="0"/>
                    </a:lnTo>
                    <a:lnTo>
                      <a:pt x="51" y="1"/>
                    </a:lnTo>
                    <a:lnTo>
                      <a:pt x="43" y="6"/>
                    </a:lnTo>
                    <a:lnTo>
                      <a:pt x="33" y="10"/>
                    </a:lnTo>
                    <a:lnTo>
                      <a:pt x="25" y="13"/>
                    </a:lnTo>
                    <a:lnTo>
                      <a:pt x="18" y="17"/>
                    </a:lnTo>
                    <a:lnTo>
                      <a:pt x="10" y="19"/>
                    </a:lnTo>
                    <a:lnTo>
                      <a:pt x="2" y="22"/>
                    </a:lnTo>
                    <a:lnTo>
                      <a:pt x="0" y="27"/>
                    </a:lnTo>
                    <a:lnTo>
                      <a:pt x="4" y="31"/>
                    </a:lnTo>
                    <a:lnTo>
                      <a:pt x="10" y="36"/>
                    </a:lnTo>
                    <a:lnTo>
                      <a:pt x="12" y="43"/>
                    </a:lnTo>
                    <a:lnTo>
                      <a:pt x="10" y="50"/>
                    </a:lnTo>
                    <a:lnTo>
                      <a:pt x="8" y="55"/>
                    </a:lnTo>
                    <a:lnTo>
                      <a:pt x="10" y="60"/>
                    </a:lnTo>
                    <a:lnTo>
                      <a:pt x="18" y="64"/>
                    </a:lnTo>
                    <a:lnTo>
                      <a:pt x="29" y="64"/>
                    </a:lnTo>
                    <a:lnTo>
                      <a:pt x="41" y="60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8" y="59"/>
                    </a:lnTo>
                    <a:lnTo>
                      <a:pt x="88" y="55"/>
                    </a:lnTo>
                    <a:lnTo>
                      <a:pt x="100" y="48"/>
                    </a:lnTo>
                    <a:lnTo>
                      <a:pt x="110" y="38"/>
                    </a:lnTo>
                    <a:lnTo>
                      <a:pt x="117" y="24"/>
                    </a:lnTo>
                    <a:lnTo>
                      <a:pt x="119" y="8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80" name="Freeform 39"/>
              <p:cNvSpPr>
                <a:spLocks/>
              </p:cNvSpPr>
              <p:nvPr/>
            </p:nvSpPr>
            <p:spPr bwMode="auto">
              <a:xfrm>
                <a:off x="4240" y="3747"/>
                <a:ext cx="321" cy="53"/>
              </a:xfrm>
              <a:custGeom>
                <a:avLst/>
                <a:gdLst>
                  <a:gd name="T0" fmla="*/ 1 w 462"/>
                  <a:gd name="T1" fmla="*/ 1 h 89"/>
                  <a:gd name="T2" fmla="*/ 1 w 462"/>
                  <a:gd name="T3" fmla="*/ 1 h 89"/>
                  <a:gd name="T4" fmla="*/ 1 w 462"/>
                  <a:gd name="T5" fmla="*/ 1 h 89"/>
                  <a:gd name="T6" fmla="*/ 1 w 462"/>
                  <a:gd name="T7" fmla="*/ 1 h 89"/>
                  <a:gd name="T8" fmla="*/ 1 w 462"/>
                  <a:gd name="T9" fmla="*/ 1 h 89"/>
                  <a:gd name="T10" fmla="*/ 1 w 462"/>
                  <a:gd name="T11" fmla="*/ 1 h 89"/>
                  <a:gd name="T12" fmla="*/ 1 w 462"/>
                  <a:gd name="T13" fmla="*/ 1 h 89"/>
                  <a:gd name="T14" fmla="*/ 1 w 462"/>
                  <a:gd name="T15" fmla="*/ 1 h 89"/>
                  <a:gd name="T16" fmla="*/ 1 w 462"/>
                  <a:gd name="T17" fmla="*/ 1 h 89"/>
                  <a:gd name="T18" fmla="*/ 1 w 462"/>
                  <a:gd name="T19" fmla="*/ 1 h 89"/>
                  <a:gd name="T20" fmla="*/ 1 w 462"/>
                  <a:gd name="T21" fmla="*/ 1 h 89"/>
                  <a:gd name="T22" fmla="*/ 1 w 462"/>
                  <a:gd name="T23" fmla="*/ 1 h 89"/>
                  <a:gd name="T24" fmla="*/ 1 w 462"/>
                  <a:gd name="T25" fmla="*/ 1 h 89"/>
                  <a:gd name="T26" fmla="*/ 1 w 462"/>
                  <a:gd name="T27" fmla="*/ 1 h 89"/>
                  <a:gd name="T28" fmla="*/ 1 w 462"/>
                  <a:gd name="T29" fmla="*/ 1 h 89"/>
                  <a:gd name="T30" fmla="*/ 1 w 462"/>
                  <a:gd name="T31" fmla="*/ 1 h 89"/>
                  <a:gd name="T32" fmla="*/ 1 w 462"/>
                  <a:gd name="T33" fmla="*/ 1 h 89"/>
                  <a:gd name="T34" fmla="*/ 1 w 462"/>
                  <a:gd name="T35" fmla="*/ 1 h 89"/>
                  <a:gd name="T36" fmla="*/ 1 w 462"/>
                  <a:gd name="T37" fmla="*/ 1 h 89"/>
                  <a:gd name="T38" fmla="*/ 1 w 462"/>
                  <a:gd name="T39" fmla="*/ 1 h 89"/>
                  <a:gd name="T40" fmla="*/ 1 w 462"/>
                  <a:gd name="T41" fmla="*/ 1 h 89"/>
                  <a:gd name="T42" fmla="*/ 1 w 462"/>
                  <a:gd name="T43" fmla="*/ 1 h 89"/>
                  <a:gd name="T44" fmla="*/ 1 w 462"/>
                  <a:gd name="T45" fmla="*/ 1 h 89"/>
                  <a:gd name="T46" fmla="*/ 1 w 462"/>
                  <a:gd name="T47" fmla="*/ 1 h 89"/>
                  <a:gd name="T48" fmla="*/ 1 w 462"/>
                  <a:gd name="T49" fmla="*/ 1 h 89"/>
                  <a:gd name="T50" fmla="*/ 1 w 462"/>
                  <a:gd name="T51" fmla="*/ 1 h 89"/>
                  <a:gd name="T52" fmla="*/ 1 w 462"/>
                  <a:gd name="T53" fmla="*/ 1 h 89"/>
                  <a:gd name="T54" fmla="*/ 1 w 462"/>
                  <a:gd name="T55" fmla="*/ 1 h 89"/>
                  <a:gd name="T56" fmla="*/ 1 w 462"/>
                  <a:gd name="T57" fmla="*/ 1 h 89"/>
                  <a:gd name="T58" fmla="*/ 1 w 462"/>
                  <a:gd name="T59" fmla="*/ 1 h 89"/>
                  <a:gd name="T60" fmla="*/ 1 w 462"/>
                  <a:gd name="T61" fmla="*/ 1 h 89"/>
                  <a:gd name="T62" fmla="*/ 1 w 462"/>
                  <a:gd name="T63" fmla="*/ 1 h 89"/>
                  <a:gd name="T64" fmla="*/ 1 w 462"/>
                  <a:gd name="T65" fmla="*/ 1 h 89"/>
                  <a:gd name="T66" fmla="*/ 1 w 462"/>
                  <a:gd name="T67" fmla="*/ 1 h 89"/>
                  <a:gd name="T68" fmla="*/ 1 w 462"/>
                  <a:gd name="T69" fmla="*/ 1 h 89"/>
                  <a:gd name="T70" fmla="*/ 1 w 462"/>
                  <a:gd name="T71" fmla="*/ 1 h 89"/>
                  <a:gd name="T72" fmla="*/ 1 w 462"/>
                  <a:gd name="T73" fmla="*/ 1 h 89"/>
                  <a:gd name="T74" fmla="*/ 1 w 462"/>
                  <a:gd name="T75" fmla="*/ 1 h 89"/>
                  <a:gd name="T76" fmla="*/ 1 w 462"/>
                  <a:gd name="T77" fmla="*/ 1 h 89"/>
                  <a:gd name="T78" fmla="*/ 1 w 462"/>
                  <a:gd name="T79" fmla="*/ 1 h 89"/>
                  <a:gd name="T80" fmla="*/ 1 w 462"/>
                  <a:gd name="T81" fmla="*/ 1 h 89"/>
                  <a:gd name="T82" fmla="*/ 1 w 462"/>
                  <a:gd name="T83" fmla="*/ 1 h 89"/>
                  <a:gd name="T84" fmla="*/ 1 w 462"/>
                  <a:gd name="T85" fmla="*/ 1 h 89"/>
                  <a:gd name="T86" fmla="*/ 1 w 462"/>
                  <a:gd name="T87" fmla="*/ 1 h 89"/>
                  <a:gd name="T88" fmla="*/ 1 w 462"/>
                  <a:gd name="T89" fmla="*/ 1 h 89"/>
                  <a:gd name="T90" fmla="*/ 1 w 462"/>
                  <a:gd name="T91" fmla="*/ 0 h 89"/>
                  <a:gd name="T92" fmla="*/ 1 w 462"/>
                  <a:gd name="T93" fmla="*/ 1 h 89"/>
                  <a:gd name="T94" fmla="*/ 1 w 462"/>
                  <a:gd name="T95" fmla="*/ 1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62"/>
                  <a:gd name="T145" fmla="*/ 0 h 89"/>
                  <a:gd name="T146" fmla="*/ 462 w 462"/>
                  <a:gd name="T147" fmla="*/ 89 h 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62" h="89">
                    <a:moveTo>
                      <a:pt x="88" y="33"/>
                    </a:moveTo>
                    <a:lnTo>
                      <a:pt x="86" y="33"/>
                    </a:lnTo>
                    <a:lnTo>
                      <a:pt x="82" y="32"/>
                    </a:lnTo>
                    <a:lnTo>
                      <a:pt x="77" y="28"/>
                    </a:lnTo>
                    <a:lnTo>
                      <a:pt x="69" y="25"/>
                    </a:lnTo>
                    <a:lnTo>
                      <a:pt x="63" y="23"/>
                    </a:lnTo>
                    <a:lnTo>
                      <a:pt x="57" y="21"/>
                    </a:lnTo>
                    <a:lnTo>
                      <a:pt x="49" y="21"/>
                    </a:lnTo>
                    <a:lnTo>
                      <a:pt x="39" y="19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6" y="23"/>
                    </a:lnTo>
                    <a:lnTo>
                      <a:pt x="10" y="25"/>
                    </a:lnTo>
                    <a:lnTo>
                      <a:pt x="2" y="30"/>
                    </a:lnTo>
                    <a:lnTo>
                      <a:pt x="0" y="37"/>
                    </a:lnTo>
                    <a:lnTo>
                      <a:pt x="4" y="44"/>
                    </a:lnTo>
                    <a:lnTo>
                      <a:pt x="18" y="47"/>
                    </a:lnTo>
                    <a:lnTo>
                      <a:pt x="32" y="49"/>
                    </a:lnTo>
                    <a:lnTo>
                      <a:pt x="39" y="53"/>
                    </a:lnTo>
                    <a:lnTo>
                      <a:pt x="45" y="56"/>
                    </a:lnTo>
                    <a:lnTo>
                      <a:pt x="57" y="61"/>
                    </a:lnTo>
                    <a:lnTo>
                      <a:pt x="65" y="63"/>
                    </a:lnTo>
                    <a:lnTo>
                      <a:pt x="71" y="65"/>
                    </a:lnTo>
                    <a:lnTo>
                      <a:pt x="79" y="66"/>
                    </a:lnTo>
                    <a:lnTo>
                      <a:pt x="86" y="66"/>
                    </a:lnTo>
                    <a:lnTo>
                      <a:pt x="94" y="68"/>
                    </a:lnTo>
                    <a:lnTo>
                      <a:pt x="104" y="68"/>
                    </a:lnTo>
                    <a:lnTo>
                      <a:pt x="114" y="70"/>
                    </a:lnTo>
                    <a:lnTo>
                      <a:pt x="124" y="72"/>
                    </a:lnTo>
                    <a:lnTo>
                      <a:pt x="135" y="73"/>
                    </a:lnTo>
                    <a:lnTo>
                      <a:pt x="147" y="77"/>
                    </a:lnTo>
                    <a:lnTo>
                      <a:pt x="159" y="79"/>
                    </a:lnTo>
                    <a:lnTo>
                      <a:pt x="169" y="82"/>
                    </a:lnTo>
                    <a:lnTo>
                      <a:pt x="180" y="84"/>
                    </a:lnTo>
                    <a:lnTo>
                      <a:pt x="194" y="86"/>
                    </a:lnTo>
                    <a:lnTo>
                      <a:pt x="206" y="86"/>
                    </a:lnTo>
                    <a:lnTo>
                      <a:pt x="219" y="84"/>
                    </a:lnTo>
                    <a:lnTo>
                      <a:pt x="233" y="82"/>
                    </a:lnTo>
                    <a:lnTo>
                      <a:pt x="247" y="82"/>
                    </a:lnTo>
                    <a:lnTo>
                      <a:pt x="263" y="82"/>
                    </a:lnTo>
                    <a:lnTo>
                      <a:pt x="278" y="84"/>
                    </a:lnTo>
                    <a:lnTo>
                      <a:pt x="294" y="84"/>
                    </a:lnTo>
                    <a:lnTo>
                      <a:pt x="308" y="86"/>
                    </a:lnTo>
                    <a:lnTo>
                      <a:pt x="321" y="87"/>
                    </a:lnTo>
                    <a:lnTo>
                      <a:pt x="335" y="89"/>
                    </a:lnTo>
                    <a:lnTo>
                      <a:pt x="347" y="89"/>
                    </a:lnTo>
                    <a:lnTo>
                      <a:pt x="360" y="89"/>
                    </a:lnTo>
                    <a:lnTo>
                      <a:pt x="372" y="89"/>
                    </a:lnTo>
                    <a:lnTo>
                      <a:pt x="384" y="87"/>
                    </a:lnTo>
                    <a:lnTo>
                      <a:pt x="396" y="87"/>
                    </a:lnTo>
                    <a:lnTo>
                      <a:pt x="407" y="86"/>
                    </a:lnTo>
                    <a:lnTo>
                      <a:pt x="417" y="86"/>
                    </a:lnTo>
                    <a:lnTo>
                      <a:pt x="427" y="86"/>
                    </a:lnTo>
                    <a:lnTo>
                      <a:pt x="446" y="84"/>
                    </a:lnTo>
                    <a:lnTo>
                      <a:pt x="460" y="79"/>
                    </a:lnTo>
                    <a:lnTo>
                      <a:pt x="462" y="73"/>
                    </a:lnTo>
                    <a:lnTo>
                      <a:pt x="446" y="72"/>
                    </a:lnTo>
                    <a:lnTo>
                      <a:pt x="433" y="72"/>
                    </a:lnTo>
                    <a:lnTo>
                      <a:pt x="419" y="70"/>
                    </a:lnTo>
                    <a:lnTo>
                      <a:pt x="403" y="70"/>
                    </a:lnTo>
                    <a:lnTo>
                      <a:pt x="390" y="68"/>
                    </a:lnTo>
                    <a:lnTo>
                      <a:pt x="374" y="66"/>
                    </a:lnTo>
                    <a:lnTo>
                      <a:pt x="356" y="65"/>
                    </a:lnTo>
                    <a:lnTo>
                      <a:pt x="341" y="63"/>
                    </a:lnTo>
                    <a:lnTo>
                      <a:pt x="325" y="61"/>
                    </a:lnTo>
                    <a:lnTo>
                      <a:pt x="309" y="60"/>
                    </a:lnTo>
                    <a:lnTo>
                      <a:pt x="296" y="58"/>
                    </a:lnTo>
                    <a:lnTo>
                      <a:pt x="284" y="56"/>
                    </a:lnTo>
                    <a:lnTo>
                      <a:pt x="274" y="56"/>
                    </a:lnTo>
                    <a:lnTo>
                      <a:pt x="264" y="54"/>
                    </a:lnTo>
                    <a:lnTo>
                      <a:pt x="257" y="54"/>
                    </a:lnTo>
                    <a:lnTo>
                      <a:pt x="249" y="54"/>
                    </a:lnTo>
                    <a:lnTo>
                      <a:pt x="241" y="54"/>
                    </a:lnTo>
                    <a:lnTo>
                      <a:pt x="233" y="54"/>
                    </a:lnTo>
                    <a:lnTo>
                      <a:pt x="225" y="54"/>
                    </a:lnTo>
                    <a:lnTo>
                      <a:pt x="216" y="54"/>
                    </a:lnTo>
                    <a:lnTo>
                      <a:pt x="206" y="54"/>
                    </a:lnTo>
                    <a:lnTo>
                      <a:pt x="198" y="54"/>
                    </a:lnTo>
                    <a:lnTo>
                      <a:pt x="190" y="54"/>
                    </a:lnTo>
                    <a:lnTo>
                      <a:pt x="184" y="53"/>
                    </a:lnTo>
                    <a:lnTo>
                      <a:pt x="180" y="51"/>
                    </a:lnTo>
                    <a:lnTo>
                      <a:pt x="176" y="46"/>
                    </a:lnTo>
                    <a:lnTo>
                      <a:pt x="174" y="37"/>
                    </a:lnTo>
                    <a:lnTo>
                      <a:pt x="172" y="28"/>
                    </a:lnTo>
                    <a:lnTo>
                      <a:pt x="161" y="19"/>
                    </a:lnTo>
                    <a:lnTo>
                      <a:pt x="147" y="14"/>
                    </a:lnTo>
                    <a:lnTo>
                      <a:pt x="137" y="11"/>
                    </a:lnTo>
                    <a:lnTo>
                      <a:pt x="129" y="9"/>
                    </a:lnTo>
                    <a:lnTo>
                      <a:pt x="118" y="9"/>
                    </a:lnTo>
                    <a:lnTo>
                      <a:pt x="104" y="7"/>
                    </a:lnTo>
                    <a:lnTo>
                      <a:pt x="90" y="2"/>
                    </a:lnTo>
                    <a:lnTo>
                      <a:pt x="81" y="0"/>
                    </a:lnTo>
                    <a:lnTo>
                      <a:pt x="81" y="4"/>
                    </a:lnTo>
                    <a:lnTo>
                      <a:pt x="86" y="14"/>
                    </a:lnTo>
                    <a:lnTo>
                      <a:pt x="90" y="23"/>
                    </a:lnTo>
                    <a:lnTo>
                      <a:pt x="92" y="30"/>
                    </a:lnTo>
                    <a:lnTo>
                      <a:pt x="88" y="33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81" name="Freeform 40"/>
              <p:cNvSpPr>
                <a:spLocks/>
              </p:cNvSpPr>
              <p:nvPr/>
            </p:nvSpPr>
            <p:spPr bwMode="auto">
              <a:xfrm>
                <a:off x="4343" y="3857"/>
                <a:ext cx="229" cy="38"/>
              </a:xfrm>
              <a:custGeom>
                <a:avLst/>
                <a:gdLst>
                  <a:gd name="T0" fmla="*/ 1 w 331"/>
                  <a:gd name="T1" fmla="*/ 1 h 64"/>
                  <a:gd name="T2" fmla="*/ 1 w 331"/>
                  <a:gd name="T3" fmla="*/ 1 h 64"/>
                  <a:gd name="T4" fmla="*/ 1 w 331"/>
                  <a:gd name="T5" fmla="*/ 1 h 64"/>
                  <a:gd name="T6" fmla="*/ 1 w 331"/>
                  <a:gd name="T7" fmla="*/ 1 h 64"/>
                  <a:gd name="T8" fmla="*/ 1 w 331"/>
                  <a:gd name="T9" fmla="*/ 1 h 64"/>
                  <a:gd name="T10" fmla="*/ 1 w 331"/>
                  <a:gd name="T11" fmla="*/ 1 h 64"/>
                  <a:gd name="T12" fmla="*/ 1 w 331"/>
                  <a:gd name="T13" fmla="*/ 1 h 64"/>
                  <a:gd name="T14" fmla="*/ 1 w 331"/>
                  <a:gd name="T15" fmla="*/ 1 h 64"/>
                  <a:gd name="T16" fmla="*/ 1 w 331"/>
                  <a:gd name="T17" fmla="*/ 1 h 64"/>
                  <a:gd name="T18" fmla="*/ 1 w 331"/>
                  <a:gd name="T19" fmla="*/ 1 h 64"/>
                  <a:gd name="T20" fmla="*/ 1 w 331"/>
                  <a:gd name="T21" fmla="*/ 1 h 64"/>
                  <a:gd name="T22" fmla="*/ 1 w 331"/>
                  <a:gd name="T23" fmla="*/ 1 h 64"/>
                  <a:gd name="T24" fmla="*/ 1 w 331"/>
                  <a:gd name="T25" fmla="*/ 1 h 64"/>
                  <a:gd name="T26" fmla="*/ 1 w 331"/>
                  <a:gd name="T27" fmla="*/ 1 h 64"/>
                  <a:gd name="T28" fmla="*/ 1 w 331"/>
                  <a:gd name="T29" fmla="*/ 1 h 64"/>
                  <a:gd name="T30" fmla="*/ 1 w 331"/>
                  <a:gd name="T31" fmla="*/ 1 h 64"/>
                  <a:gd name="T32" fmla="*/ 1 w 331"/>
                  <a:gd name="T33" fmla="*/ 1 h 64"/>
                  <a:gd name="T34" fmla="*/ 1 w 331"/>
                  <a:gd name="T35" fmla="*/ 1 h 64"/>
                  <a:gd name="T36" fmla="*/ 1 w 331"/>
                  <a:gd name="T37" fmla="*/ 1 h 64"/>
                  <a:gd name="T38" fmla="*/ 1 w 331"/>
                  <a:gd name="T39" fmla="*/ 1 h 64"/>
                  <a:gd name="T40" fmla="*/ 1 w 331"/>
                  <a:gd name="T41" fmla="*/ 1 h 64"/>
                  <a:gd name="T42" fmla="*/ 1 w 331"/>
                  <a:gd name="T43" fmla="*/ 1 h 64"/>
                  <a:gd name="T44" fmla="*/ 1 w 331"/>
                  <a:gd name="T45" fmla="*/ 1 h 64"/>
                  <a:gd name="T46" fmla="*/ 1 w 331"/>
                  <a:gd name="T47" fmla="*/ 1 h 64"/>
                  <a:gd name="T48" fmla="*/ 1 w 331"/>
                  <a:gd name="T49" fmla="*/ 1 h 64"/>
                  <a:gd name="T50" fmla="*/ 1 w 331"/>
                  <a:gd name="T51" fmla="*/ 1 h 64"/>
                  <a:gd name="T52" fmla="*/ 1 w 331"/>
                  <a:gd name="T53" fmla="*/ 1 h 64"/>
                  <a:gd name="T54" fmla="*/ 1 w 331"/>
                  <a:gd name="T55" fmla="*/ 0 h 64"/>
                  <a:gd name="T56" fmla="*/ 1 w 331"/>
                  <a:gd name="T57" fmla="*/ 1 h 64"/>
                  <a:gd name="T58" fmla="*/ 1 w 331"/>
                  <a:gd name="T59" fmla="*/ 1 h 64"/>
                  <a:gd name="T60" fmla="*/ 1 w 331"/>
                  <a:gd name="T61" fmla="*/ 1 h 64"/>
                  <a:gd name="T62" fmla="*/ 1 w 331"/>
                  <a:gd name="T63" fmla="*/ 1 h 64"/>
                  <a:gd name="T64" fmla="*/ 1 w 331"/>
                  <a:gd name="T65" fmla="*/ 1 h 64"/>
                  <a:gd name="T66" fmla="*/ 1 w 331"/>
                  <a:gd name="T67" fmla="*/ 1 h 64"/>
                  <a:gd name="T68" fmla="*/ 1 w 331"/>
                  <a:gd name="T69" fmla="*/ 1 h 64"/>
                  <a:gd name="T70" fmla="*/ 1 w 331"/>
                  <a:gd name="T71" fmla="*/ 1 h 64"/>
                  <a:gd name="T72" fmla="*/ 1 w 331"/>
                  <a:gd name="T73" fmla="*/ 1 h 64"/>
                  <a:gd name="T74" fmla="*/ 1 w 331"/>
                  <a:gd name="T75" fmla="*/ 1 h 64"/>
                  <a:gd name="T76" fmla="*/ 1 w 331"/>
                  <a:gd name="T77" fmla="*/ 1 h 64"/>
                  <a:gd name="T78" fmla="*/ 1 w 331"/>
                  <a:gd name="T79" fmla="*/ 1 h 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1"/>
                  <a:gd name="T121" fmla="*/ 0 h 64"/>
                  <a:gd name="T122" fmla="*/ 331 w 331"/>
                  <a:gd name="T123" fmla="*/ 64 h 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1" h="64">
                    <a:moveTo>
                      <a:pt x="288" y="17"/>
                    </a:moveTo>
                    <a:lnTo>
                      <a:pt x="290" y="17"/>
                    </a:lnTo>
                    <a:lnTo>
                      <a:pt x="297" y="21"/>
                    </a:lnTo>
                    <a:lnTo>
                      <a:pt x="305" y="24"/>
                    </a:lnTo>
                    <a:lnTo>
                      <a:pt x="313" y="29"/>
                    </a:lnTo>
                    <a:lnTo>
                      <a:pt x="323" y="40"/>
                    </a:lnTo>
                    <a:lnTo>
                      <a:pt x="331" y="50"/>
                    </a:lnTo>
                    <a:lnTo>
                      <a:pt x="331" y="57"/>
                    </a:lnTo>
                    <a:lnTo>
                      <a:pt x="317" y="59"/>
                    </a:lnTo>
                    <a:lnTo>
                      <a:pt x="307" y="57"/>
                    </a:lnTo>
                    <a:lnTo>
                      <a:pt x="297" y="56"/>
                    </a:lnTo>
                    <a:lnTo>
                      <a:pt x="290" y="56"/>
                    </a:lnTo>
                    <a:lnTo>
                      <a:pt x="284" y="54"/>
                    </a:lnTo>
                    <a:lnTo>
                      <a:pt x="278" y="54"/>
                    </a:lnTo>
                    <a:lnTo>
                      <a:pt x="272" y="54"/>
                    </a:lnTo>
                    <a:lnTo>
                      <a:pt x="266" y="52"/>
                    </a:lnTo>
                    <a:lnTo>
                      <a:pt x="258" y="52"/>
                    </a:lnTo>
                    <a:lnTo>
                      <a:pt x="251" y="50"/>
                    </a:lnTo>
                    <a:lnTo>
                      <a:pt x="243" y="50"/>
                    </a:lnTo>
                    <a:lnTo>
                      <a:pt x="235" y="49"/>
                    </a:lnTo>
                    <a:lnTo>
                      <a:pt x="227" y="45"/>
                    </a:lnTo>
                    <a:lnTo>
                      <a:pt x="219" y="45"/>
                    </a:lnTo>
                    <a:lnTo>
                      <a:pt x="211" y="43"/>
                    </a:lnTo>
                    <a:lnTo>
                      <a:pt x="206" y="43"/>
                    </a:lnTo>
                    <a:lnTo>
                      <a:pt x="200" y="45"/>
                    </a:lnTo>
                    <a:lnTo>
                      <a:pt x="194" y="47"/>
                    </a:lnTo>
                    <a:lnTo>
                      <a:pt x="188" y="50"/>
                    </a:lnTo>
                    <a:lnTo>
                      <a:pt x="182" y="56"/>
                    </a:lnTo>
                    <a:lnTo>
                      <a:pt x="174" y="59"/>
                    </a:lnTo>
                    <a:lnTo>
                      <a:pt x="166" y="61"/>
                    </a:lnTo>
                    <a:lnTo>
                      <a:pt x="157" y="64"/>
                    </a:lnTo>
                    <a:lnTo>
                      <a:pt x="145" y="64"/>
                    </a:lnTo>
                    <a:lnTo>
                      <a:pt x="133" y="63"/>
                    </a:lnTo>
                    <a:lnTo>
                      <a:pt x="119" y="61"/>
                    </a:lnTo>
                    <a:lnTo>
                      <a:pt x="110" y="59"/>
                    </a:lnTo>
                    <a:lnTo>
                      <a:pt x="100" y="59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71" y="61"/>
                    </a:lnTo>
                    <a:lnTo>
                      <a:pt x="61" y="61"/>
                    </a:lnTo>
                    <a:lnTo>
                      <a:pt x="49" y="57"/>
                    </a:lnTo>
                    <a:lnTo>
                      <a:pt x="37" y="54"/>
                    </a:lnTo>
                    <a:lnTo>
                      <a:pt x="25" y="50"/>
                    </a:lnTo>
                    <a:lnTo>
                      <a:pt x="16" y="47"/>
                    </a:lnTo>
                    <a:lnTo>
                      <a:pt x="8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6" y="33"/>
                    </a:lnTo>
                    <a:lnTo>
                      <a:pt x="24" y="28"/>
                    </a:lnTo>
                    <a:lnTo>
                      <a:pt x="25" y="24"/>
                    </a:lnTo>
                    <a:lnTo>
                      <a:pt x="20" y="21"/>
                    </a:lnTo>
                    <a:lnTo>
                      <a:pt x="12" y="16"/>
                    </a:lnTo>
                    <a:lnTo>
                      <a:pt x="12" y="7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43" y="3"/>
                    </a:lnTo>
                    <a:lnTo>
                      <a:pt x="55" y="7"/>
                    </a:lnTo>
                    <a:lnTo>
                      <a:pt x="65" y="9"/>
                    </a:lnTo>
                    <a:lnTo>
                      <a:pt x="74" y="10"/>
                    </a:lnTo>
                    <a:lnTo>
                      <a:pt x="86" y="14"/>
                    </a:lnTo>
                    <a:lnTo>
                      <a:pt x="100" y="19"/>
                    </a:lnTo>
                    <a:lnTo>
                      <a:pt x="114" y="24"/>
                    </a:lnTo>
                    <a:lnTo>
                      <a:pt x="125" y="28"/>
                    </a:lnTo>
                    <a:lnTo>
                      <a:pt x="135" y="28"/>
                    </a:lnTo>
                    <a:lnTo>
                      <a:pt x="145" y="24"/>
                    </a:lnTo>
                    <a:lnTo>
                      <a:pt x="155" y="17"/>
                    </a:lnTo>
                    <a:lnTo>
                      <a:pt x="164" y="10"/>
                    </a:lnTo>
                    <a:lnTo>
                      <a:pt x="170" y="5"/>
                    </a:lnTo>
                    <a:lnTo>
                      <a:pt x="178" y="5"/>
                    </a:lnTo>
                    <a:lnTo>
                      <a:pt x="184" y="7"/>
                    </a:lnTo>
                    <a:lnTo>
                      <a:pt x="192" y="10"/>
                    </a:lnTo>
                    <a:lnTo>
                      <a:pt x="204" y="10"/>
                    </a:lnTo>
                    <a:lnTo>
                      <a:pt x="219" y="9"/>
                    </a:lnTo>
                    <a:lnTo>
                      <a:pt x="235" y="5"/>
                    </a:lnTo>
                    <a:lnTo>
                      <a:pt x="247" y="7"/>
                    </a:lnTo>
                    <a:lnTo>
                      <a:pt x="258" y="12"/>
                    </a:lnTo>
                    <a:lnTo>
                      <a:pt x="272" y="16"/>
                    </a:lnTo>
                    <a:lnTo>
                      <a:pt x="284" y="17"/>
                    </a:lnTo>
                    <a:lnTo>
                      <a:pt x="288" y="17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82" name="Freeform 41"/>
              <p:cNvSpPr>
                <a:spLocks/>
              </p:cNvSpPr>
              <p:nvPr/>
            </p:nvSpPr>
            <p:spPr bwMode="auto">
              <a:xfrm>
                <a:off x="4407" y="3949"/>
                <a:ext cx="61" cy="24"/>
              </a:xfrm>
              <a:custGeom>
                <a:avLst/>
                <a:gdLst>
                  <a:gd name="T0" fmla="*/ 1 w 88"/>
                  <a:gd name="T1" fmla="*/ 1 h 42"/>
                  <a:gd name="T2" fmla="*/ 1 w 88"/>
                  <a:gd name="T3" fmla="*/ 1 h 42"/>
                  <a:gd name="T4" fmla="*/ 1 w 88"/>
                  <a:gd name="T5" fmla="*/ 1 h 42"/>
                  <a:gd name="T6" fmla="*/ 1 w 88"/>
                  <a:gd name="T7" fmla="*/ 1 h 42"/>
                  <a:gd name="T8" fmla="*/ 1 w 88"/>
                  <a:gd name="T9" fmla="*/ 1 h 42"/>
                  <a:gd name="T10" fmla="*/ 1 w 88"/>
                  <a:gd name="T11" fmla="*/ 1 h 42"/>
                  <a:gd name="T12" fmla="*/ 1 w 88"/>
                  <a:gd name="T13" fmla="*/ 1 h 42"/>
                  <a:gd name="T14" fmla="*/ 1 w 88"/>
                  <a:gd name="T15" fmla="*/ 1 h 42"/>
                  <a:gd name="T16" fmla="*/ 1 w 88"/>
                  <a:gd name="T17" fmla="*/ 1 h 42"/>
                  <a:gd name="T18" fmla="*/ 1 w 88"/>
                  <a:gd name="T19" fmla="*/ 1 h 42"/>
                  <a:gd name="T20" fmla="*/ 1 w 88"/>
                  <a:gd name="T21" fmla="*/ 1 h 42"/>
                  <a:gd name="T22" fmla="*/ 1 w 88"/>
                  <a:gd name="T23" fmla="*/ 1 h 42"/>
                  <a:gd name="T24" fmla="*/ 1 w 88"/>
                  <a:gd name="T25" fmla="*/ 1 h 42"/>
                  <a:gd name="T26" fmla="*/ 1 w 88"/>
                  <a:gd name="T27" fmla="*/ 1 h 42"/>
                  <a:gd name="T28" fmla="*/ 1 w 88"/>
                  <a:gd name="T29" fmla="*/ 1 h 42"/>
                  <a:gd name="T30" fmla="*/ 0 w 88"/>
                  <a:gd name="T31" fmla="*/ 1 h 42"/>
                  <a:gd name="T32" fmla="*/ 1 w 88"/>
                  <a:gd name="T33" fmla="*/ 0 h 42"/>
                  <a:gd name="T34" fmla="*/ 1 w 88"/>
                  <a:gd name="T35" fmla="*/ 1 h 42"/>
                  <a:gd name="T36" fmla="*/ 1 w 88"/>
                  <a:gd name="T37" fmla="*/ 1 h 42"/>
                  <a:gd name="T38" fmla="*/ 1 w 88"/>
                  <a:gd name="T39" fmla="*/ 1 h 42"/>
                  <a:gd name="T40" fmla="*/ 1 w 88"/>
                  <a:gd name="T41" fmla="*/ 1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42"/>
                  <a:gd name="T65" fmla="*/ 88 w 88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42">
                    <a:moveTo>
                      <a:pt x="47" y="7"/>
                    </a:moveTo>
                    <a:lnTo>
                      <a:pt x="53" y="5"/>
                    </a:lnTo>
                    <a:lnTo>
                      <a:pt x="65" y="5"/>
                    </a:lnTo>
                    <a:lnTo>
                      <a:pt x="78" y="7"/>
                    </a:lnTo>
                    <a:lnTo>
                      <a:pt x="86" y="12"/>
                    </a:lnTo>
                    <a:lnTo>
                      <a:pt x="88" y="23"/>
                    </a:lnTo>
                    <a:lnTo>
                      <a:pt x="84" y="31"/>
                    </a:lnTo>
                    <a:lnTo>
                      <a:pt x="74" y="38"/>
                    </a:lnTo>
                    <a:lnTo>
                      <a:pt x="57" y="42"/>
                    </a:lnTo>
                    <a:lnTo>
                      <a:pt x="39" y="42"/>
                    </a:lnTo>
                    <a:lnTo>
                      <a:pt x="31" y="40"/>
                    </a:lnTo>
                    <a:lnTo>
                      <a:pt x="25" y="37"/>
                    </a:lnTo>
                    <a:lnTo>
                      <a:pt x="20" y="30"/>
                    </a:lnTo>
                    <a:lnTo>
                      <a:pt x="10" y="21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20" y="4"/>
                    </a:lnTo>
                    <a:lnTo>
                      <a:pt x="27" y="9"/>
                    </a:lnTo>
                    <a:lnTo>
                      <a:pt x="37" y="11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83" name="Freeform 42"/>
              <p:cNvSpPr>
                <a:spLocks/>
              </p:cNvSpPr>
              <p:nvPr/>
            </p:nvSpPr>
            <p:spPr bwMode="auto">
              <a:xfrm>
                <a:off x="4504" y="3835"/>
                <a:ext cx="657" cy="272"/>
              </a:xfrm>
              <a:custGeom>
                <a:avLst/>
                <a:gdLst>
                  <a:gd name="T0" fmla="*/ 1 w 945"/>
                  <a:gd name="T1" fmla="*/ 1 h 455"/>
                  <a:gd name="T2" fmla="*/ 1 w 945"/>
                  <a:gd name="T3" fmla="*/ 1 h 455"/>
                  <a:gd name="T4" fmla="*/ 1 w 945"/>
                  <a:gd name="T5" fmla="*/ 1 h 455"/>
                  <a:gd name="T6" fmla="*/ 1 w 945"/>
                  <a:gd name="T7" fmla="*/ 1 h 455"/>
                  <a:gd name="T8" fmla="*/ 1 w 945"/>
                  <a:gd name="T9" fmla="*/ 1 h 455"/>
                  <a:gd name="T10" fmla="*/ 1 w 945"/>
                  <a:gd name="T11" fmla="*/ 1 h 455"/>
                  <a:gd name="T12" fmla="*/ 1 w 945"/>
                  <a:gd name="T13" fmla="*/ 1 h 455"/>
                  <a:gd name="T14" fmla="*/ 1 w 945"/>
                  <a:gd name="T15" fmla="*/ 1 h 455"/>
                  <a:gd name="T16" fmla="*/ 1 w 945"/>
                  <a:gd name="T17" fmla="*/ 1 h 455"/>
                  <a:gd name="T18" fmla="*/ 1 w 945"/>
                  <a:gd name="T19" fmla="*/ 1 h 455"/>
                  <a:gd name="T20" fmla="*/ 1 w 945"/>
                  <a:gd name="T21" fmla="*/ 1 h 455"/>
                  <a:gd name="T22" fmla="*/ 1 w 945"/>
                  <a:gd name="T23" fmla="*/ 1 h 455"/>
                  <a:gd name="T24" fmla="*/ 1 w 945"/>
                  <a:gd name="T25" fmla="*/ 1 h 455"/>
                  <a:gd name="T26" fmla="*/ 1 w 945"/>
                  <a:gd name="T27" fmla="*/ 1 h 455"/>
                  <a:gd name="T28" fmla="*/ 1 w 945"/>
                  <a:gd name="T29" fmla="*/ 1 h 455"/>
                  <a:gd name="T30" fmla="*/ 1 w 945"/>
                  <a:gd name="T31" fmla="*/ 1 h 455"/>
                  <a:gd name="T32" fmla="*/ 1 w 945"/>
                  <a:gd name="T33" fmla="*/ 1 h 455"/>
                  <a:gd name="T34" fmla="*/ 1 w 945"/>
                  <a:gd name="T35" fmla="*/ 1 h 455"/>
                  <a:gd name="T36" fmla="*/ 1 w 945"/>
                  <a:gd name="T37" fmla="*/ 1 h 455"/>
                  <a:gd name="T38" fmla="*/ 1 w 945"/>
                  <a:gd name="T39" fmla="*/ 1 h 455"/>
                  <a:gd name="T40" fmla="*/ 1 w 945"/>
                  <a:gd name="T41" fmla="*/ 1 h 455"/>
                  <a:gd name="T42" fmla="*/ 1 w 945"/>
                  <a:gd name="T43" fmla="*/ 1 h 455"/>
                  <a:gd name="T44" fmla="*/ 1 w 945"/>
                  <a:gd name="T45" fmla="*/ 1 h 455"/>
                  <a:gd name="T46" fmla="*/ 1 w 945"/>
                  <a:gd name="T47" fmla="*/ 1 h 455"/>
                  <a:gd name="T48" fmla="*/ 1 w 945"/>
                  <a:gd name="T49" fmla="*/ 1 h 455"/>
                  <a:gd name="T50" fmla="*/ 1 w 945"/>
                  <a:gd name="T51" fmla="*/ 1 h 455"/>
                  <a:gd name="T52" fmla="*/ 1 w 945"/>
                  <a:gd name="T53" fmla="*/ 1 h 455"/>
                  <a:gd name="T54" fmla="*/ 1 w 945"/>
                  <a:gd name="T55" fmla="*/ 1 h 455"/>
                  <a:gd name="T56" fmla="*/ 1 w 945"/>
                  <a:gd name="T57" fmla="*/ 1 h 455"/>
                  <a:gd name="T58" fmla="*/ 1 w 945"/>
                  <a:gd name="T59" fmla="*/ 1 h 455"/>
                  <a:gd name="T60" fmla="*/ 1 w 945"/>
                  <a:gd name="T61" fmla="*/ 1 h 455"/>
                  <a:gd name="T62" fmla="*/ 1 w 945"/>
                  <a:gd name="T63" fmla="*/ 1 h 455"/>
                  <a:gd name="T64" fmla="*/ 1 w 945"/>
                  <a:gd name="T65" fmla="*/ 1 h 455"/>
                  <a:gd name="T66" fmla="*/ 1 w 945"/>
                  <a:gd name="T67" fmla="*/ 1 h 455"/>
                  <a:gd name="T68" fmla="*/ 1 w 945"/>
                  <a:gd name="T69" fmla="*/ 1 h 455"/>
                  <a:gd name="T70" fmla="*/ 1 w 945"/>
                  <a:gd name="T71" fmla="*/ 1 h 455"/>
                  <a:gd name="T72" fmla="*/ 1 w 945"/>
                  <a:gd name="T73" fmla="*/ 1 h 455"/>
                  <a:gd name="T74" fmla="*/ 1 w 945"/>
                  <a:gd name="T75" fmla="*/ 1 h 455"/>
                  <a:gd name="T76" fmla="*/ 1 w 945"/>
                  <a:gd name="T77" fmla="*/ 1 h 455"/>
                  <a:gd name="T78" fmla="*/ 1 w 945"/>
                  <a:gd name="T79" fmla="*/ 1 h 455"/>
                  <a:gd name="T80" fmla="*/ 1 w 945"/>
                  <a:gd name="T81" fmla="*/ 1 h 455"/>
                  <a:gd name="T82" fmla="*/ 1 w 945"/>
                  <a:gd name="T83" fmla="*/ 1 h 455"/>
                  <a:gd name="T84" fmla="*/ 1 w 945"/>
                  <a:gd name="T85" fmla="*/ 1 h 455"/>
                  <a:gd name="T86" fmla="*/ 1 w 945"/>
                  <a:gd name="T87" fmla="*/ 1 h 455"/>
                  <a:gd name="T88" fmla="*/ 1 w 945"/>
                  <a:gd name="T89" fmla="*/ 1 h 455"/>
                  <a:gd name="T90" fmla="*/ 1 w 945"/>
                  <a:gd name="T91" fmla="*/ 1 h 455"/>
                  <a:gd name="T92" fmla="*/ 1 w 945"/>
                  <a:gd name="T93" fmla="*/ 1 h 455"/>
                  <a:gd name="T94" fmla="*/ 1 w 945"/>
                  <a:gd name="T95" fmla="*/ 1 h 455"/>
                  <a:gd name="T96" fmla="*/ 1 w 945"/>
                  <a:gd name="T97" fmla="*/ 1 h 455"/>
                  <a:gd name="T98" fmla="*/ 1 w 945"/>
                  <a:gd name="T99" fmla="*/ 1 h 455"/>
                  <a:gd name="T100" fmla="*/ 1 w 945"/>
                  <a:gd name="T101" fmla="*/ 1 h 455"/>
                  <a:gd name="T102" fmla="*/ 1 w 945"/>
                  <a:gd name="T103" fmla="*/ 1 h 45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45"/>
                  <a:gd name="T157" fmla="*/ 0 h 455"/>
                  <a:gd name="T158" fmla="*/ 945 w 945"/>
                  <a:gd name="T159" fmla="*/ 455 h 45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45" h="455">
                    <a:moveTo>
                      <a:pt x="70" y="2"/>
                    </a:moveTo>
                    <a:lnTo>
                      <a:pt x="66" y="2"/>
                    </a:lnTo>
                    <a:lnTo>
                      <a:pt x="57" y="4"/>
                    </a:lnTo>
                    <a:lnTo>
                      <a:pt x="45" y="6"/>
                    </a:lnTo>
                    <a:lnTo>
                      <a:pt x="33" y="6"/>
                    </a:lnTo>
                    <a:lnTo>
                      <a:pt x="23" y="2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21"/>
                    </a:lnTo>
                    <a:lnTo>
                      <a:pt x="19" y="30"/>
                    </a:lnTo>
                    <a:lnTo>
                      <a:pt x="39" y="35"/>
                    </a:lnTo>
                    <a:lnTo>
                      <a:pt x="51" y="37"/>
                    </a:lnTo>
                    <a:lnTo>
                      <a:pt x="63" y="39"/>
                    </a:lnTo>
                    <a:lnTo>
                      <a:pt x="72" y="39"/>
                    </a:lnTo>
                    <a:lnTo>
                      <a:pt x="82" y="39"/>
                    </a:lnTo>
                    <a:lnTo>
                      <a:pt x="90" y="40"/>
                    </a:lnTo>
                    <a:lnTo>
                      <a:pt x="100" y="42"/>
                    </a:lnTo>
                    <a:lnTo>
                      <a:pt x="108" y="44"/>
                    </a:lnTo>
                    <a:lnTo>
                      <a:pt x="117" y="47"/>
                    </a:lnTo>
                    <a:lnTo>
                      <a:pt x="127" y="51"/>
                    </a:lnTo>
                    <a:lnTo>
                      <a:pt x="137" y="56"/>
                    </a:lnTo>
                    <a:lnTo>
                      <a:pt x="149" y="61"/>
                    </a:lnTo>
                    <a:lnTo>
                      <a:pt x="160" y="66"/>
                    </a:lnTo>
                    <a:lnTo>
                      <a:pt x="172" y="72"/>
                    </a:lnTo>
                    <a:lnTo>
                      <a:pt x="180" y="77"/>
                    </a:lnTo>
                    <a:lnTo>
                      <a:pt x="188" y="80"/>
                    </a:lnTo>
                    <a:lnTo>
                      <a:pt x="194" y="84"/>
                    </a:lnTo>
                    <a:lnTo>
                      <a:pt x="203" y="89"/>
                    </a:lnTo>
                    <a:lnTo>
                      <a:pt x="213" y="91"/>
                    </a:lnTo>
                    <a:lnTo>
                      <a:pt x="223" y="94"/>
                    </a:lnTo>
                    <a:lnTo>
                      <a:pt x="237" y="94"/>
                    </a:lnTo>
                    <a:lnTo>
                      <a:pt x="248" y="98"/>
                    </a:lnTo>
                    <a:lnTo>
                      <a:pt x="256" y="105"/>
                    </a:lnTo>
                    <a:lnTo>
                      <a:pt x="264" y="113"/>
                    </a:lnTo>
                    <a:lnTo>
                      <a:pt x="276" y="120"/>
                    </a:lnTo>
                    <a:lnTo>
                      <a:pt x="286" y="124"/>
                    </a:lnTo>
                    <a:lnTo>
                      <a:pt x="295" y="127"/>
                    </a:lnTo>
                    <a:lnTo>
                      <a:pt x="309" y="133"/>
                    </a:lnTo>
                    <a:lnTo>
                      <a:pt x="321" y="136"/>
                    </a:lnTo>
                    <a:lnTo>
                      <a:pt x="335" y="140"/>
                    </a:lnTo>
                    <a:lnTo>
                      <a:pt x="344" y="141"/>
                    </a:lnTo>
                    <a:lnTo>
                      <a:pt x="352" y="145"/>
                    </a:lnTo>
                    <a:lnTo>
                      <a:pt x="358" y="147"/>
                    </a:lnTo>
                    <a:lnTo>
                      <a:pt x="362" y="148"/>
                    </a:lnTo>
                    <a:lnTo>
                      <a:pt x="368" y="152"/>
                    </a:lnTo>
                    <a:lnTo>
                      <a:pt x="376" y="155"/>
                    </a:lnTo>
                    <a:lnTo>
                      <a:pt x="383" y="159"/>
                    </a:lnTo>
                    <a:lnTo>
                      <a:pt x="393" y="164"/>
                    </a:lnTo>
                    <a:lnTo>
                      <a:pt x="403" y="167"/>
                    </a:lnTo>
                    <a:lnTo>
                      <a:pt x="411" y="173"/>
                    </a:lnTo>
                    <a:lnTo>
                      <a:pt x="421" y="176"/>
                    </a:lnTo>
                    <a:lnTo>
                      <a:pt x="434" y="180"/>
                    </a:lnTo>
                    <a:lnTo>
                      <a:pt x="444" y="180"/>
                    </a:lnTo>
                    <a:lnTo>
                      <a:pt x="456" y="178"/>
                    </a:lnTo>
                    <a:lnTo>
                      <a:pt x="473" y="176"/>
                    </a:lnTo>
                    <a:lnTo>
                      <a:pt x="483" y="176"/>
                    </a:lnTo>
                    <a:lnTo>
                      <a:pt x="493" y="176"/>
                    </a:lnTo>
                    <a:lnTo>
                      <a:pt x="501" y="176"/>
                    </a:lnTo>
                    <a:lnTo>
                      <a:pt x="509" y="176"/>
                    </a:lnTo>
                    <a:lnTo>
                      <a:pt x="515" y="176"/>
                    </a:lnTo>
                    <a:lnTo>
                      <a:pt x="522" y="178"/>
                    </a:lnTo>
                    <a:lnTo>
                      <a:pt x="528" y="181"/>
                    </a:lnTo>
                    <a:lnTo>
                      <a:pt x="536" y="185"/>
                    </a:lnTo>
                    <a:lnTo>
                      <a:pt x="544" y="194"/>
                    </a:lnTo>
                    <a:lnTo>
                      <a:pt x="546" y="201"/>
                    </a:lnTo>
                    <a:lnTo>
                      <a:pt x="552" y="211"/>
                    </a:lnTo>
                    <a:lnTo>
                      <a:pt x="573" y="228"/>
                    </a:lnTo>
                    <a:lnTo>
                      <a:pt x="589" y="237"/>
                    </a:lnTo>
                    <a:lnTo>
                      <a:pt x="601" y="246"/>
                    </a:lnTo>
                    <a:lnTo>
                      <a:pt x="610" y="253"/>
                    </a:lnTo>
                    <a:lnTo>
                      <a:pt x="618" y="258"/>
                    </a:lnTo>
                    <a:lnTo>
                      <a:pt x="626" y="261"/>
                    </a:lnTo>
                    <a:lnTo>
                      <a:pt x="630" y="263"/>
                    </a:lnTo>
                    <a:lnTo>
                      <a:pt x="632" y="263"/>
                    </a:lnTo>
                    <a:lnTo>
                      <a:pt x="634" y="260"/>
                    </a:lnTo>
                    <a:lnTo>
                      <a:pt x="636" y="254"/>
                    </a:lnTo>
                    <a:lnTo>
                      <a:pt x="638" y="253"/>
                    </a:lnTo>
                    <a:lnTo>
                      <a:pt x="640" y="256"/>
                    </a:lnTo>
                    <a:lnTo>
                      <a:pt x="646" y="267"/>
                    </a:lnTo>
                    <a:lnTo>
                      <a:pt x="654" y="281"/>
                    </a:lnTo>
                    <a:lnTo>
                      <a:pt x="661" y="289"/>
                    </a:lnTo>
                    <a:lnTo>
                      <a:pt x="673" y="296"/>
                    </a:lnTo>
                    <a:lnTo>
                      <a:pt x="689" y="300"/>
                    </a:lnTo>
                    <a:lnTo>
                      <a:pt x="699" y="301"/>
                    </a:lnTo>
                    <a:lnTo>
                      <a:pt x="710" y="301"/>
                    </a:lnTo>
                    <a:lnTo>
                      <a:pt x="722" y="305"/>
                    </a:lnTo>
                    <a:lnTo>
                      <a:pt x="736" y="308"/>
                    </a:lnTo>
                    <a:lnTo>
                      <a:pt x="745" y="312"/>
                    </a:lnTo>
                    <a:lnTo>
                      <a:pt x="753" y="319"/>
                    </a:lnTo>
                    <a:lnTo>
                      <a:pt x="757" y="326"/>
                    </a:lnTo>
                    <a:lnTo>
                      <a:pt x="757" y="335"/>
                    </a:lnTo>
                    <a:lnTo>
                      <a:pt x="755" y="348"/>
                    </a:lnTo>
                    <a:lnTo>
                      <a:pt x="761" y="355"/>
                    </a:lnTo>
                    <a:lnTo>
                      <a:pt x="775" y="361"/>
                    </a:lnTo>
                    <a:lnTo>
                      <a:pt x="794" y="369"/>
                    </a:lnTo>
                    <a:lnTo>
                      <a:pt x="806" y="375"/>
                    </a:lnTo>
                    <a:lnTo>
                      <a:pt x="816" y="382"/>
                    </a:lnTo>
                    <a:lnTo>
                      <a:pt x="826" y="389"/>
                    </a:lnTo>
                    <a:lnTo>
                      <a:pt x="836" y="395"/>
                    </a:lnTo>
                    <a:lnTo>
                      <a:pt x="845" y="401"/>
                    </a:lnTo>
                    <a:lnTo>
                      <a:pt x="853" y="408"/>
                    </a:lnTo>
                    <a:lnTo>
                      <a:pt x="859" y="413"/>
                    </a:lnTo>
                    <a:lnTo>
                      <a:pt x="865" y="416"/>
                    </a:lnTo>
                    <a:lnTo>
                      <a:pt x="875" y="420"/>
                    </a:lnTo>
                    <a:lnTo>
                      <a:pt x="884" y="422"/>
                    </a:lnTo>
                    <a:lnTo>
                      <a:pt x="894" y="423"/>
                    </a:lnTo>
                    <a:lnTo>
                      <a:pt x="904" y="430"/>
                    </a:lnTo>
                    <a:lnTo>
                      <a:pt x="916" y="441"/>
                    </a:lnTo>
                    <a:lnTo>
                      <a:pt x="929" y="451"/>
                    </a:lnTo>
                    <a:lnTo>
                      <a:pt x="941" y="455"/>
                    </a:lnTo>
                    <a:lnTo>
                      <a:pt x="945" y="449"/>
                    </a:lnTo>
                    <a:lnTo>
                      <a:pt x="945" y="437"/>
                    </a:lnTo>
                    <a:lnTo>
                      <a:pt x="943" y="425"/>
                    </a:lnTo>
                    <a:lnTo>
                      <a:pt x="939" y="413"/>
                    </a:lnTo>
                    <a:lnTo>
                      <a:pt x="933" y="402"/>
                    </a:lnTo>
                    <a:lnTo>
                      <a:pt x="929" y="389"/>
                    </a:lnTo>
                    <a:lnTo>
                      <a:pt x="927" y="366"/>
                    </a:lnTo>
                    <a:lnTo>
                      <a:pt x="926" y="345"/>
                    </a:lnTo>
                    <a:lnTo>
                      <a:pt x="920" y="331"/>
                    </a:lnTo>
                    <a:lnTo>
                      <a:pt x="914" y="326"/>
                    </a:lnTo>
                    <a:lnTo>
                      <a:pt x="908" y="317"/>
                    </a:lnTo>
                    <a:lnTo>
                      <a:pt x="898" y="308"/>
                    </a:lnTo>
                    <a:lnTo>
                      <a:pt x="888" y="300"/>
                    </a:lnTo>
                    <a:lnTo>
                      <a:pt x="877" y="293"/>
                    </a:lnTo>
                    <a:lnTo>
                      <a:pt x="867" y="286"/>
                    </a:lnTo>
                    <a:lnTo>
                      <a:pt x="859" y="281"/>
                    </a:lnTo>
                    <a:lnTo>
                      <a:pt x="851" y="279"/>
                    </a:lnTo>
                    <a:lnTo>
                      <a:pt x="843" y="279"/>
                    </a:lnTo>
                    <a:lnTo>
                      <a:pt x="836" y="281"/>
                    </a:lnTo>
                    <a:lnTo>
                      <a:pt x="826" y="282"/>
                    </a:lnTo>
                    <a:lnTo>
                      <a:pt x="818" y="282"/>
                    </a:lnTo>
                    <a:lnTo>
                      <a:pt x="808" y="284"/>
                    </a:lnTo>
                    <a:lnTo>
                      <a:pt x="800" y="282"/>
                    </a:lnTo>
                    <a:lnTo>
                      <a:pt x="792" y="281"/>
                    </a:lnTo>
                    <a:lnTo>
                      <a:pt x="787" y="275"/>
                    </a:lnTo>
                    <a:lnTo>
                      <a:pt x="781" y="268"/>
                    </a:lnTo>
                    <a:lnTo>
                      <a:pt x="773" y="261"/>
                    </a:lnTo>
                    <a:lnTo>
                      <a:pt x="763" y="254"/>
                    </a:lnTo>
                    <a:lnTo>
                      <a:pt x="751" y="248"/>
                    </a:lnTo>
                    <a:lnTo>
                      <a:pt x="742" y="241"/>
                    </a:lnTo>
                    <a:lnTo>
                      <a:pt x="732" y="235"/>
                    </a:lnTo>
                    <a:lnTo>
                      <a:pt x="722" y="230"/>
                    </a:lnTo>
                    <a:lnTo>
                      <a:pt x="714" y="225"/>
                    </a:lnTo>
                    <a:lnTo>
                      <a:pt x="704" y="214"/>
                    </a:lnTo>
                    <a:lnTo>
                      <a:pt x="697" y="202"/>
                    </a:lnTo>
                    <a:lnTo>
                      <a:pt x="687" y="192"/>
                    </a:lnTo>
                    <a:lnTo>
                      <a:pt x="673" y="188"/>
                    </a:lnTo>
                    <a:lnTo>
                      <a:pt x="665" y="188"/>
                    </a:lnTo>
                    <a:lnTo>
                      <a:pt x="655" y="188"/>
                    </a:lnTo>
                    <a:lnTo>
                      <a:pt x="646" y="187"/>
                    </a:lnTo>
                    <a:lnTo>
                      <a:pt x="638" y="187"/>
                    </a:lnTo>
                    <a:lnTo>
                      <a:pt x="628" y="187"/>
                    </a:lnTo>
                    <a:lnTo>
                      <a:pt x="620" y="185"/>
                    </a:lnTo>
                    <a:lnTo>
                      <a:pt x="614" y="185"/>
                    </a:lnTo>
                    <a:lnTo>
                      <a:pt x="609" y="185"/>
                    </a:lnTo>
                    <a:lnTo>
                      <a:pt x="601" y="180"/>
                    </a:lnTo>
                    <a:lnTo>
                      <a:pt x="591" y="167"/>
                    </a:lnTo>
                    <a:lnTo>
                      <a:pt x="579" y="154"/>
                    </a:lnTo>
                    <a:lnTo>
                      <a:pt x="562" y="141"/>
                    </a:lnTo>
                    <a:lnTo>
                      <a:pt x="546" y="133"/>
                    </a:lnTo>
                    <a:lnTo>
                      <a:pt x="540" y="127"/>
                    </a:lnTo>
                    <a:lnTo>
                      <a:pt x="536" y="126"/>
                    </a:lnTo>
                    <a:lnTo>
                      <a:pt x="536" y="120"/>
                    </a:lnTo>
                    <a:lnTo>
                      <a:pt x="534" y="106"/>
                    </a:lnTo>
                    <a:lnTo>
                      <a:pt x="528" y="93"/>
                    </a:lnTo>
                    <a:lnTo>
                      <a:pt x="515" y="82"/>
                    </a:lnTo>
                    <a:lnTo>
                      <a:pt x="505" y="79"/>
                    </a:lnTo>
                    <a:lnTo>
                      <a:pt x="497" y="77"/>
                    </a:lnTo>
                    <a:lnTo>
                      <a:pt x="487" y="75"/>
                    </a:lnTo>
                    <a:lnTo>
                      <a:pt x="479" y="75"/>
                    </a:lnTo>
                    <a:lnTo>
                      <a:pt x="472" y="73"/>
                    </a:lnTo>
                    <a:lnTo>
                      <a:pt x="462" y="73"/>
                    </a:lnTo>
                    <a:lnTo>
                      <a:pt x="454" y="73"/>
                    </a:lnTo>
                    <a:lnTo>
                      <a:pt x="444" y="73"/>
                    </a:lnTo>
                    <a:lnTo>
                      <a:pt x="428" y="77"/>
                    </a:lnTo>
                    <a:lnTo>
                      <a:pt x="417" y="86"/>
                    </a:lnTo>
                    <a:lnTo>
                      <a:pt x="403" y="94"/>
                    </a:lnTo>
                    <a:lnTo>
                      <a:pt x="389" y="96"/>
                    </a:lnTo>
                    <a:lnTo>
                      <a:pt x="378" y="91"/>
                    </a:lnTo>
                    <a:lnTo>
                      <a:pt x="372" y="84"/>
                    </a:lnTo>
                    <a:lnTo>
                      <a:pt x="370" y="75"/>
                    </a:lnTo>
                    <a:lnTo>
                      <a:pt x="370" y="72"/>
                    </a:lnTo>
                    <a:lnTo>
                      <a:pt x="364" y="72"/>
                    </a:lnTo>
                    <a:lnTo>
                      <a:pt x="354" y="73"/>
                    </a:lnTo>
                    <a:lnTo>
                      <a:pt x="342" y="77"/>
                    </a:lnTo>
                    <a:lnTo>
                      <a:pt x="337" y="84"/>
                    </a:lnTo>
                    <a:lnTo>
                      <a:pt x="329" y="91"/>
                    </a:lnTo>
                    <a:lnTo>
                      <a:pt x="315" y="93"/>
                    </a:lnTo>
                    <a:lnTo>
                      <a:pt x="297" y="93"/>
                    </a:lnTo>
                    <a:lnTo>
                      <a:pt x="286" y="87"/>
                    </a:lnTo>
                    <a:lnTo>
                      <a:pt x="278" y="77"/>
                    </a:lnTo>
                    <a:lnTo>
                      <a:pt x="268" y="65"/>
                    </a:lnTo>
                    <a:lnTo>
                      <a:pt x="256" y="54"/>
                    </a:lnTo>
                    <a:lnTo>
                      <a:pt x="243" y="49"/>
                    </a:lnTo>
                    <a:lnTo>
                      <a:pt x="233" y="47"/>
                    </a:lnTo>
                    <a:lnTo>
                      <a:pt x="217" y="44"/>
                    </a:lnTo>
                    <a:lnTo>
                      <a:pt x="201" y="39"/>
                    </a:lnTo>
                    <a:lnTo>
                      <a:pt x="184" y="33"/>
                    </a:lnTo>
                    <a:lnTo>
                      <a:pt x="164" y="28"/>
                    </a:lnTo>
                    <a:lnTo>
                      <a:pt x="147" y="23"/>
                    </a:lnTo>
                    <a:lnTo>
                      <a:pt x="127" y="18"/>
                    </a:lnTo>
                    <a:lnTo>
                      <a:pt x="111" y="12"/>
                    </a:lnTo>
                    <a:lnTo>
                      <a:pt x="88" y="7"/>
                    </a:lnTo>
                    <a:lnTo>
                      <a:pt x="76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84" name="Freeform 43"/>
              <p:cNvSpPr>
                <a:spLocks/>
              </p:cNvSpPr>
              <p:nvPr/>
            </p:nvSpPr>
            <p:spPr bwMode="auto">
              <a:xfrm>
                <a:off x="4646" y="3941"/>
                <a:ext cx="175" cy="47"/>
              </a:xfrm>
              <a:custGeom>
                <a:avLst/>
                <a:gdLst>
                  <a:gd name="T0" fmla="*/ 1 w 253"/>
                  <a:gd name="T1" fmla="*/ 1 h 80"/>
                  <a:gd name="T2" fmla="*/ 1 w 253"/>
                  <a:gd name="T3" fmla="*/ 1 h 80"/>
                  <a:gd name="T4" fmla="*/ 1 w 253"/>
                  <a:gd name="T5" fmla="*/ 1 h 80"/>
                  <a:gd name="T6" fmla="*/ 1 w 253"/>
                  <a:gd name="T7" fmla="*/ 1 h 80"/>
                  <a:gd name="T8" fmla="*/ 1 w 253"/>
                  <a:gd name="T9" fmla="*/ 1 h 80"/>
                  <a:gd name="T10" fmla="*/ 1 w 253"/>
                  <a:gd name="T11" fmla="*/ 1 h 80"/>
                  <a:gd name="T12" fmla="*/ 1 w 253"/>
                  <a:gd name="T13" fmla="*/ 1 h 80"/>
                  <a:gd name="T14" fmla="*/ 1 w 253"/>
                  <a:gd name="T15" fmla="*/ 1 h 80"/>
                  <a:gd name="T16" fmla="*/ 1 w 253"/>
                  <a:gd name="T17" fmla="*/ 1 h 80"/>
                  <a:gd name="T18" fmla="*/ 1 w 253"/>
                  <a:gd name="T19" fmla="*/ 1 h 80"/>
                  <a:gd name="T20" fmla="*/ 1 w 253"/>
                  <a:gd name="T21" fmla="*/ 1 h 80"/>
                  <a:gd name="T22" fmla="*/ 1 w 253"/>
                  <a:gd name="T23" fmla="*/ 1 h 80"/>
                  <a:gd name="T24" fmla="*/ 1 w 253"/>
                  <a:gd name="T25" fmla="*/ 1 h 80"/>
                  <a:gd name="T26" fmla="*/ 1 w 253"/>
                  <a:gd name="T27" fmla="*/ 1 h 80"/>
                  <a:gd name="T28" fmla="*/ 1 w 253"/>
                  <a:gd name="T29" fmla="*/ 1 h 80"/>
                  <a:gd name="T30" fmla="*/ 1 w 253"/>
                  <a:gd name="T31" fmla="*/ 1 h 80"/>
                  <a:gd name="T32" fmla="*/ 1 w 253"/>
                  <a:gd name="T33" fmla="*/ 1 h 80"/>
                  <a:gd name="T34" fmla="*/ 1 w 253"/>
                  <a:gd name="T35" fmla="*/ 1 h 80"/>
                  <a:gd name="T36" fmla="*/ 1 w 253"/>
                  <a:gd name="T37" fmla="*/ 1 h 80"/>
                  <a:gd name="T38" fmla="*/ 1 w 253"/>
                  <a:gd name="T39" fmla="*/ 1 h 80"/>
                  <a:gd name="T40" fmla="*/ 1 w 253"/>
                  <a:gd name="T41" fmla="*/ 0 h 80"/>
                  <a:gd name="T42" fmla="*/ 1 w 253"/>
                  <a:gd name="T43" fmla="*/ 0 h 80"/>
                  <a:gd name="T44" fmla="*/ 1 w 253"/>
                  <a:gd name="T45" fmla="*/ 1 h 80"/>
                  <a:gd name="T46" fmla="*/ 0 w 253"/>
                  <a:gd name="T47" fmla="*/ 1 h 80"/>
                  <a:gd name="T48" fmla="*/ 1 w 253"/>
                  <a:gd name="T49" fmla="*/ 1 h 80"/>
                  <a:gd name="T50" fmla="*/ 1 w 253"/>
                  <a:gd name="T51" fmla="*/ 1 h 80"/>
                  <a:gd name="T52" fmla="*/ 1 w 253"/>
                  <a:gd name="T53" fmla="*/ 1 h 80"/>
                  <a:gd name="T54" fmla="*/ 1 w 253"/>
                  <a:gd name="T55" fmla="*/ 1 h 80"/>
                  <a:gd name="T56" fmla="*/ 1 w 253"/>
                  <a:gd name="T57" fmla="*/ 1 h 80"/>
                  <a:gd name="T58" fmla="*/ 1 w 253"/>
                  <a:gd name="T59" fmla="*/ 1 h 80"/>
                  <a:gd name="T60" fmla="*/ 1 w 253"/>
                  <a:gd name="T61" fmla="*/ 1 h 80"/>
                  <a:gd name="T62" fmla="*/ 1 w 253"/>
                  <a:gd name="T63" fmla="*/ 1 h 80"/>
                  <a:gd name="T64" fmla="*/ 1 w 253"/>
                  <a:gd name="T65" fmla="*/ 1 h 80"/>
                  <a:gd name="T66" fmla="*/ 1 w 253"/>
                  <a:gd name="T67" fmla="*/ 1 h 80"/>
                  <a:gd name="T68" fmla="*/ 1 w 253"/>
                  <a:gd name="T69" fmla="*/ 1 h 80"/>
                  <a:gd name="T70" fmla="*/ 1 w 253"/>
                  <a:gd name="T71" fmla="*/ 1 h 80"/>
                  <a:gd name="T72" fmla="*/ 1 w 253"/>
                  <a:gd name="T73" fmla="*/ 1 h 80"/>
                  <a:gd name="T74" fmla="*/ 1 w 253"/>
                  <a:gd name="T75" fmla="*/ 1 h 80"/>
                  <a:gd name="T76" fmla="*/ 1 w 253"/>
                  <a:gd name="T77" fmla="*/ 1 h 80"/>
                  <a:gd name="T78" fmla="*/ 1 w 253"/>
                  <a:gd name="T79" fmla="*/ 1 h 80"/>
                  <a:gd name="T80" fmla="*/ 1 w 253"/>
                  <a:gd name="T81" fmla="*/ 1 h 80"/>
                  <a:gd name="T82" fmla="*/ 1 w 253"/>
                  <a:gd name="T83" fmla="*/ 1 h 80"/>
                  <a:gd name="T84" fmla="*/ 1 w 253"/>
                  <a:gd name="T85" fmla="*/ 1 h 80"/>
                  <a:gd name="T86" fmla="*/ 1 w 253"/>
                  <a:gd name="T87" fmla="*/ 1 h 80"/>
                  <a:gd name="T88" fmla="*/ 1 w 253"/>
                  <a:gd name="T89" fmla="*/ 1 h 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3"/>
                  <a:gd name="T136" fmla="*/ 0 h 80"/>
                  <a:gd name="T137" fmla="*/ 253 w 253"/>
                  <a:gd name="T138" fmla="*/ 80 h 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3" h="80">
                    <a:moveTo>
                      <a:pt x="253" y="76"/>
                    </a:moveTo>
                    <a:lnTo>
                      <a:pt x="253" y="73"/>
                    </a:lnTo>
                    <a:lnTo>
                      <a:pt x="247" y="66"/>
                    </a:lnTo>
                    <a:lnTo>
                      <a:pt x="231" y="56"/>
                    </a:lnTo>
                    <a:lnTo>
                      <a:pt x="202" y="45"/>
                    </a:lnTo>
                    <a:lnTo>
                      <a:pt x="186" y="42"/>
                    </a:lnTo>
                    <a:lnTo>
                      <a:pt x="173" y="38"/>
                    </a:lnTo>
                    <a:lnTo>
                      <a:pt x="161" y="35"/>
                    </a:lnTo>
                    <a:lnTo>
                      <a:pt x="153" y="33"/>
                    </a:lnTo>
                    <a:lnTo>
                      <a:pt x="145" y="31"/>
                    </a:lnTo>
                    <a:lnTo>
                      <a:pt x="139" y="29"/>
                    </a:lnTo>
                    <a:lnTo>
                      <a:pt x="134" y="28"/>
                    </a:lnTo>
                    <a:lnTo>
                      <a:pt x="126" y="24"/>
                    </a:lnTo>
                    <a:lnTo>
                      <a:pt x="112" y="19"/>
                    </a:lnTo>
                    <a:lnTo>
                      <a:pt x="100" y="14"/>
                    </a:lnTo>
                    <a:lnTo>
                      <a:pt x="90" y="12"/>
                    </a:lnTo>
                    <a:lnTo>
                      <a:pt x="79" y="10"/>
                    </a:lnTo>
                    <a:lnTo>
                      <a:pt x="69" y="9"/>
                    </a:lnTo>
                    <a:lnTo>
                      <a:pt x="59" y="7"/>
                    </a:lnTo>
                    <a:lnTo>
                      <a:pt x="49" y="3"/>
                    </a:lnTo>
                    <a:lnTo>
                      <a:pt x="34" y="0"/>
                    </a:lnTo>
                    <a:lnTo>
                      <a:pt x="14" y="0"/>
                    </a:lnTo>
                    <a:lnTo>
                      <a:pt x="2" y="3"/>
                    </a:lnTo>
                    <a:lnTo>
                      <a:pt x="0" y="12"/>
                    </a:lnTo>
                    <a:lnTo>
                      <a:pt x="14" y="19"/>
                    </a:lnTo>
                    <a:lnTo>
                      <a:pt x="32" y="26"/>
                    </a:lnTo>
                    <a:lnTo>
                      <a:pt x="40" y="31"/>
                    </a:lnTo>
                    <a:lnTo>
                      <a:pt x="47" y="35"/>
                    </a:lnTo>
                    <a:lnTo>
                      <a:pt x="59" y="36"/>
                    </a:lnTo>
                    <a:lnTo>
                      <a:pt x="73" y="35"/>
                    </a:lnTo>
                    <a:lnTo>
                      <a:pt x="85" y="35"/>
                    </a:lnTo>
                    <a:lnTo>
                      <a:pt x="96" y="36"/>
                    </a:lnTo>
                    <a:lnTo>
                      <a:pt x="106" y="42"/>
                    </a:lnTo>
                    <a:lnTo>
                      <a:pt x="114" y="49"/>
                    </a:lnTo>
                    <a:lnTo>
                      <a:pt x="122" y="52"/>
                    </a:lnTo>
                    <a:lnTo>
                      <a:pt x="130" y="54"/>
                    </a:lnTo>
                    <a:lnTo>
                      <a:pt x="145" y="54"/>
                    </a:lnTo>
                    <a:lnTo>
                      <a:pt x="161" y="54"/>
                    </a:lnTo>
                    <a:lnTo>
                      <a:pt x="173" y="56"/>
                    </a:lnTo>
                    <a:lnTo>
                      <a:pt x="184" y="59"/>
                    </a:lnTo>
                    <a:lnTo>
                      <a:pt x="202" y="66"/>
                    </a:lnTo>
                    <a:lnTo>
                      <a:pt x="222" y="75"/>
                    </a:lnTo>
                    <a:lnTo>
                      <a:pt x="235" y="78"/>
                    </a:lnTo>
                    <a:lnTo>
                      <a:pt x="245" y="80"/>
                    </a:lnTo>
                    <a:lnTo>
                      <a:pt x="253" y="76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85" name="Freeform 44"/>
              <p:cNvSpPr>
                <a:spLocks/>
              </p:cNvSpPr>
              <p:nvPr/>
            </p:nvSpPr>
            <p:spPr bwMode="auto">
              <a:xfrm>
                <a:off x="4857" y="3962"/>
                <a:ext cx="36" cy="20"/>
              </a:xfrm>
              <a:custGeom>
                <a:avLst/>
                <a:gdLst>
                  <a:gd name="T0" fmla="*/ 1 w 51"/>
                  <a:gd name="T1" fmla="*/ 1 h 35"/>
                  <a:gd name="T2" fmla="*/ 1 w 51"/>
                  <a:gd name="T3" fmla="*/ 1 h 35"/>
                  <a:gd name="T4" fmla="*/ 1 w 51"/>
                  <a:gd name="T5" fmla="*/ 1 h 35"/>
                  <a:gd name="T6" fmla="*/ 1 w 51"/>
                  <a:gd name="T7" fmla="*/ 1 h 35"/>
                  <a:gd name="T8" fmla="*/ 1 w 51"/>
                  <a:gd name="T9" fmla="*/ 1 h 35"/>
                  <a:gd name="T10" fmla="*/ 1 w 51"/>
                  <a:gd name="T11" fmla="*/ 1 h 35"/>
                  <a:gd name="T12" fmla="*/ 1 w 51"/>
                  <a:gd name="T13" fmla="*/ 0 h 35"/>
                  <a:gd name="T14" fmla="*/ 1 w 51"/>
                  <a:gd name="T15" fmla="*/ 1 h 35"/>
                  <a:gd name="T16" fmla="*/ 0 w 51"/>
                  <a:gd name="T17" fmla="*/ 1 h 35"/>
                  <a:gd name="T18" fmla="*/ 0 w 51"/>
                  <a:gd name="T19" fmla="*/ 1 h 35"/>
                  <a:gd name="T20" fmla="*/ 1 w 51"/>
                  <a:gd name="T21" fmla="*/ 1 h 35"/>
                  <a:gd name="T22" fmla="*/ 1 w 51"/>
                  <a:gd name="T23" fmla="*/ 1 h 35"/>
                  <a:gd name="T24" fmla="*/ 1 w 51"/>
                  <a:gd name="T25" fmla="*/ 1 h 35"/>
                  <a:gd name="T26" fmla="*/ 1 w 51"/>
                  <a:gd name="T27" fmla="*/ 1 h 35"/>
                  <a:gd name="T28" fmla="*/ 1 w 51"/>
                  <a:gd name="T29" fmla="*/ 1 h 35"/>
                  <a:gd name="T30" fmla="*/ 1 w 51"/>
                  <a:gd name="T31" fmla="*/ 1 h 35"/>
                  <a:gd name="T32" fmla="*/ 1 w 51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35"/>
                  <a:gd name="T53" fmla="*/ 51 w 51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35">
                    <a:moveTo>
                      <a:pt x="51" y="31"/>
                    </a:moveTo>
                    <a:lnTo>
                      <a:pt x="49" y="28"/>
                    </a:lnTo>
                    <a:lnTo>
                      <a:pt x="43" y="21"/>
                    </a:lnTo>
                    <a:lnTo>
                      <a:pt x="35" y="12"/>
                    </a:lnTo>
                    <a:lnTo>
                      <a:pt x="27" y="5"/>
                    </a:lnTo>
                    <a:lnTo>
                      <a:pt x="21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6" y="15"/>
                    </a:lnTo>
                    <a:lnTo>
                      <a:pt x="13" y="21"/>
                    </a:lnTo>
                    <a:lnTo>
                      <a:pt x="17" y="22"/>
                    </a:lnTo>
                    <a:lnTo>
                      <a:pt x="21" y="26"/>
                    </a:lnTo>
                    <a:lnTo>
                      <a:pt x="31" y="31"/>
                    </a:lnTo>
                    <a:lnTo>
                      <a:pt x="43" y="35"/>
                    </a:lnTo>
                    <a:lnTo>
                      <a:pt x="51" y="31"/>
                    </a:lnTo>
                    <a:close/>
                  </a:path>
                </a:pathLst>
              </a:custGeom>
              <a:solidFill>
                <a:srgbClr val="4459ED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86" name="Freeform 45"/>
              <p:cNvSpPr>
                <a:spLocks/>
              </p:cNvSpPr>
              <p:nvPr/>
            </p:nvSpPr>
            <p:spPr bwMode="auto">
              <a:xfrm>
                <a:off x="3435" y="2881"/>
                <a:ext cx="1397" cy="1200"/>
              </a:xfrm>
              <a:custGeom>
                <a:avLst/>
                <a:gdLst>
                  <a:gd name="T0" fmla="*/ 1 w 2010"/>
                  <a:gd name="T1" fmla="*/ 1 h 2007"/>
                  <a:gd name="T2" fmla="*/ 1 w 2010"/>
                  <a:gd name="T3" fmla="*/ 1 h 2007"/>
                  <a:gd name="T4" fmla="*/ 1 w 2010"/>
                  <a:gd name="T5" fmla="*/ 1 h 2007"/>
                  <a:gd name="T6" fmla="*/ 1 w 2010"/>
                  <a:gd name="T7" fmla="*/ 1 h 2007"/>
                  <a:gd name="T8" fmla="*/ 1 w 2010"/>
                  <a:gd name="T9" fmla="*/ 1 h 2007"/>
                  <a:gd name="T10" fmla="*/ 1 w 2010"/>
                  <a:gd name="T11" fmla="*/ 1 h 2007"/>
                  <a:gd name="T12" fmla="*/ 1 w 2010"/>
                  <a:gd name="T13" fmla="*/ 1 h 2007"/>
                  <a:gd name="T14" fmla="*/ 1 w 2010"/>
                  <a:gd name="T15" fmla="*/ 1 h 2007"/>
                  <a:gd name="T16" fmla="*/ 1 w 2010"/>
                  <a:gd name="T17" fmla="*/ 1 h 2007"/>
                  <a:gd name="T18" fmla="*/ 1 w 2010"/>
                  <a:gd name="T19" fmla="*/ 1 h 2007"/>
                  <a:gd name="T20" fmla="*/ 1 w 2010"/>
                  <a:gd name="T21" fmla="*/ 1 h 2007"/>
                  <a:gd name="T22" fmla="*/ 1 w 2010"/>
                  <a:gd name="T23" fmla="*/ 1 h 2007"/>
                  <a:gd name="T24" fmla="*/ 1 w 2010"/>
                  <a:gd name="T25" fmla="*/ 1 h 2007"/>
                  <a:gd name="T26" fmla="*/ 1 w 2010"/>
                  <a:gd name="T27" fmla="*/ 1 h 2007"/>
                  <a:gd name="T28" fmla="*/ 1 w 2010"/>
                  <a:gd name="T29" fmla="*/ 1 h 2007"/>
                  <a:gd name="T30" fmla="*/ 1 w 2010"/>
                  <a:gd name="T31" fmla="*/ 1 h 2007"/>
                  <a:gd name="T32" fmla="*/ 1 w 2010"/>
                  <a:gd name="T33" fmla="*/ 1 h 2007"/>
                  <a:gd name="T34" fmla="*/ 1 w 2010"/>
                  <a:gd name="T35" fmla="*/ 1 h 2007"/>
                  <a:gd name="T36" fmla="*/ 1 w 2010"/>
                  <a:gd name="T37" fmla="*/ 1 h 2007"/>
                  <a:gd name="T38" fmla="*/ 1 w 2010"/>
                  <a:gd name="T39" fmla="*/ 0 h 2007"/>
                  <a:gd name="T40" fmla="*/ 1 w 2010"/>
                  <a:gd name="T41" fmla="*/ 1 h 2007"/>
                  <a:gd name="T42" fmla="*/ 1 w 2010"/>
                  <a:gd name="T43" fmla="*/ 1 h 2007"/>
                  <a:gd name="T44" fmla="*/ 1 w 2010"/>
                  <a:gd name="T45" fmla="*/ 1 h 2007"/>
                  <a:gd name="T46" fmla="*/ 1 w 2010"/>
                  <a:gd name="T47" fmla="*/ 1 h 2007"/>
                  <a:gd name="T48" fmla="*/ 1 w 2010"/>
                  <a:gd name="T49" fmla="*/ 1 h 2007"/>
                  <a:gd name="T50" fmla="*/ 1 w 2010"/>
                  <a:gd name="T51" fmla="*/ 1 h 2007"/>
                  <a:gd name="T52" fmla="*/ 1 w 2010"/>
                  <a:gd name="T53" fmla="*/ 1 h 2007"/>
                  <a:gd name="T54" fmla="*/ 1 w 2010"/>
                  <a:gd name="T55" fmla="*/ 1 h 2007"/>
                  <a:gd name="T56" fmla="*/ 1 w 2010"/>
                  <a:gd name="T57" fmla="*/ 1 h 2007"/>
                  <a:gd name="T58" fmla="*/ 1 w 2010"/>
                  <a:gd name="T59" fmla="*/ 1 h 2007"/>
                  <a:gd name="T60" fmla="*/ 1 w 2010"/>
                  <a:gd name="T61" fmla="*/ 1 h 2007"/>
                  <a:gd name="T62" fmla="*/ 1 w 2010"/>
                  <a:gd name="T63" fmla="*/ 1 h 2007"/>
                  <a:gd name="T64" fmla="*/ 1 w 2010"/>
                  <a:gd name="T65" fmla="*/ 1 h 2007"/>
                  <a:gd name="T66" fmla="*/ 1 w 2010"/>
                  <a:gd name="T67" fmla="*/ 1 h 2007"/>
                  <a:gd name="T68" fmla="*/ 1 w 2010"/>
                  <a:gd name="T69" fmla="*/ 1 h 2007"/>
                  <a:gd name="T70" fmla="*/ 1 w 2010"/>
                  <a:gd name="T71" fmla="*/ 1 h 2007"/>
                  <a:gd name="T72" fmla="*/ 1 w 2010"/>
                  <a:gd name="T73" fmla="*/ 1 h 2007"/>
                  <a:gd name="T74" fmla="*/ 1 w 2010"/>
                  <a:gd name="T75" fmla="*/ 1 h 2007"/>
                  <a:gd name="T76" fmla="*/ 1 w 2010"/>
                  <a:gd name="T77" fmla="*/ 1 h 2007"/>
                  <a:gd name="T78" fmla="*/ 1 w 2010"/>
                  <a:gd name="T79" fmla="*/ 1 h 2007"/>
                  <a:gd name="T80" fmla="*/ 1 w 2010"/>
                  <a:gd name="T81" fmla="*/ 1 h 2007"/>
                  <a:gd name="T82" fmla="*/ 1 w 2010"/>
                  <a:gd name="T83" fmla="*/ 1 h 2007"/>
                  <a:gd name="T84" fmla="*/ 1 w 2010"/>
                  <a:gd name="T85" fmla="*/ 1 h 2007"/>
                  <a:gd name="T86" fmla="*/ 1 w 2010"/>
                  <a:gd name="T87" fmla="*/ 1 h 2007"/>
                  <a:gd name="T88" fmla="*/ 1 w 2010"/>
                  <a:gd name="T89" fmla="*/ 1 h 2007"/>
                  <a:gd name="T90" fmla="*/ 1 w 2010"/>
                  <a:gd name="T91" fmla="*/ 1 h 2007"/>
                  <a:gd name="T92" fmla="*/ 1 w 2010"/>
                  <a:gd name="T93" fmla="*/ 1 h 2007"/>
                  <a:gd name="T94" fmla="*/ 1 w 2010"/>
                  <a:gd name="T95" fmla="*/ 1 h 2007"/>
                  <a:gd name="T96" fmla="*/ 1 w 2010"/>
                  <a:gd name="T97" fmla="*/ 1 h 2007"/>
                  <a:gd name="T98" fmla="*/ 1 w 2010"/>
                  <a:gd name="T99" fmla="*/ 1 h 2007"/>
                  <a:gd name="T100" fmla="*/ 1 w 2010"/>
                  <a:gd name="T101" fmla="*/ 1 h 2007"/>
                  <a:gd name="T102" fmla="*/ 1 w 2010"/>
                  <a:gd name="T103" fmla="*/ 1 h 2007"/>
                  <a:gd name="T104" fmla="*/ 1 w 2010"/>
                  <a:gd name="T105" fmla="*/ 1 h 2007"/>
                  <a:gd name="T106" fmla="*/ 1 w 2010"/>
                  <a:gd name="T107" fmla="*/ 1 h 2007"/>
                  <a:gd name="T108" fmla="*/ 1 w 2010"/>
                  <a:gd name="T109" fmla="*/ 1 h 2007"/>
                  <a:gd name="T110" fmla="*/ 1 w 2010"/>
                  <a:gd name="T111" fmla="*/ 1 h 2007"/>
                  <a:gd name="T112" fmla="*/ 1 w 2010"/>
                  <a:gd name="T113" fmla="*/ 1 h 2007"/>
                  <a:gd name="T114" fmla="*/ 1 w 2010"/>
                  <a:gd name="T115" fmla="*/ 1 h 2007"/>
                  <a:gd name="T116" fmla="*/ 1 w 2010"/>
                  <a:gd name="T117" fmla="*/ 1 h 2007"/>
                  <a:gd name="T118" fmla="*/ 1 w 2010"/>
                  <a:gd name="T119" fmla="*/ 1 h 20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10"/>
                  <a:gd name="T181" fmla="*/ 0 h 2007"/>
                  <a:gd name="T182" fmla="*/ 2010 w 2010"/>
                  <a:gd name="T183" fmla="*/ 2007 h 20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10" h="2007">
                    <a:moveTo>
                      <a:pt x="1346" y="1391"/>
                    </a:moveTo>
                    <a:lnTo>
                      <a:pt x="1323" y="1389"/>
                    </a:lnTo>
                    <a:lnTo>
                      <a:pt x="1311" y="1387"/>
                    </a:lnTo>
                    <a:lnTo>
                      <a:pt x="1313" y="1382"/>
                    </a:lnTo>
                    <a:lnTo>
                      <a:pt x="1329" y="1377"/>
                    </a:lnTo>
                    <a:lnTo>
                      <a:pt x="1337" y="1373"/>
                    </a:lnTo>
                    <a:lnTo>
                      <a:pt x="1333" y="1368"/>
                    </a:lnTo>
                    <a:lnTo>
                      <a:pt x="1323" y="1365"/>
                    </a:lnTo>
                    <a:lnTo>
                      <a:pt x="1305" y="1363"/>
                    </a:lnTo>
                    <a:lnTo>
                      <a:pt x="1284" y="1361"/>
                    </a:lnTo>
                    <a:lnTo>
                      <a:pt x="1258" y="1365"/>
                    </a:lnTo>
                    <a:lnTo>
                      <a:pt x="1229" y="1370"/>
                    </a:lnTo>
                    <a:lnTo>
                      <a:pt x="1202" y="1380"/>
                    </a:lnTo>
                    <a:lnTo>
                      <a:pt x="1176" y="1391"/>
                    </a:lnTo>
                    <a:lnTo>
                      <a:pt x="1153" y="1398"/>
                    </a:lnTo>
                    <a:lnTo>
                      <a:pt x="1131" y="1403"/>
                    </a:lnTo>
                    <a:lnTo>
                      <a:pt x="1112" y="1405"/>
                    </a:lnTo>
                    <a:lnTo>
                      <a:pt x="1092" y="1403"/>
                    </a:lnTo>
                    <a:lnTo>
                      <a:pt x="1074" y="1399"/>
                    </a:lnTo>
                    <a:lnTo>
                      <a:pt x="1057" y="1394"/>
                    </a:lnTo>
                    <a:lnTo>
                      <a:pt x="1039" y="1385"/>
                    </a:lnTo>
                    <a:lnTo>
                      <a:pt x="1014" y="1363"/>
                    </a:lnTo>
                    <a:lnTo>
                      <a:pt x="1004" y="1335"/>
                    </a:lnTo>
                    <a:lnTo>
                      <a:pt x="1004" y="1305"/>
                    </a:lnTo>
                    <a:lnTo>
                      <a:pt x="1006" y="1276"/>
                    </a:lnTo>
                    <a:lnTo>
                      <a:pt x="1004" y="1251"/>
                    </a:lnTo>
                    <a:lnTo>
                      <a:pt x="994" y="1234"/>
                    </a:lnTo>
                    <a:lnTo>
                      <a:pt x="981" y="1222"/>
                    </a:lnTo>
                    <a:lnTo>
                      <a:pt x="963" y="1215"/>
                    </a:lnTo>
                    <a:lnTo>
                      <a:pt x="953" y="1213"/>
                    </a:lnTo>
                    <a:lnTo>
                      <a:pt x="943" y="1210"/>
                    </a:lnTo>
                    <a:lnTo>
                      <a:pt x="932" y="1208"/>
                    </a:lnTo>
                    <a:lnTo>
                      <a:pt x="922" y="1204"/>
                    </a:lnTo>
                    <a:lnTo>
                      <a:pt x="910" y="1201"/>
                    </a:lnTo>
                    <a:lnTo>
                      <a:pt x="898" y="1196"/>
                    </a:lnTo>
                    <a:lnTo>
                      <a:pt x="889" y="1192"/>
                    </a:lnTo>
                    <a:lnTo>
                      <a:pt x="879" y="1187"/>
                    </a:lnTo>
                    <a:lnTo>
                      <a:pt x="863" y="1178"/>
                    </a:lnTo>
                    <a:lnTo>
                      <a:pt x="855" y="1177"/>
                    </a:lnTo>
                    <a:lnTo>
                      <a:pt x="846" y="1177"/>
                    </a:lnTo>
                    <a:lnTo>
                      <a:pt x="830" y="1177"/>
                    </a:lnTo>
                    <a:lnTo>
                      <a:pt x="816" y="1173"/>
                    </a:lnTo>
                    <a:lnTo>
                      <a:pt x="810" y="1161"/>
                    </a:lnTo>
                    <a:lnTo>
                      <a:pt x="802" y="1140"/>
                    </a:lnTo>
                    <a:lnTo>
                      <a:pt x="783" y="1110"/>
                    </a:lnTo>
                    <a:lnTo>
                      <a:pt x="767" y="1093"/>
                    </a:lnTo>
                    <a:lnTo>
                      <a:pt x="748" y="1074"/>
                    </a:lnTo>
                    <a:lnTo>
                      <a:pt x="726" y="1055"/>
                    </a:lnTo>
                    <a:lnTo>
                      <a:pt x="703" y="1036"/>
                    </a:lnTo>
                    <a:lnTo>
                      <a:pt x="679" y="1015"/>
                    </a:lnTo>
                    <a:lnTo>
                      <a:pt x="654" y="994"/>
                    </a:lnTo>
                    <a:lnTo>
                      <a:pt x="630" y="971"/>
                    </a:lnTo>
                    <a:lnTo>
                      <a:pt x="607" y="949"/>
                    </a:lnTo>
                    <a:lnTo>
                      <a:pt x="587" y="928"/>
                    </a:lnTo>
                    <a:lnTo>
                      <a:pt x="573" y="907"/>
                    </a:lnTo>
                    <a:lnTo>
                      <a:pt x="562" y="891"/>
                    </a:lnTo>
                    <a:lnTo>
                      <a:pt x="554" y="874"/>
                    </a:lnTo>
                    <a:lnTo>
                      <a:pt x="548" y="860"/>
                    </a:lnTo>
                    <a:lnTo>
                      <a:pt x="542" y="846"/>
                    </a:lnTo>
                    <a:lnTo>
                      <a:pt x="538" y="834"/>
                    </a:lnTo>
                    <a:lnTo>
                      <a:pt x="532" y="821"/>
                    </a:lnTo>
                    <a:lnTo>
                      <a:pt x="528" y="804"/>
                    </a:lnTo>
                    <a:lnTo>
                      <a:pt x="536" y="801"/>
                    </a:lnTo>
                    <a:lnTo>
                      <a:pt x="552" y="806"/>
                    </a:lnTo>
                    <a:lnTo>
                      <a:pt x="570" y="816"/>
                    </a:lnTo>
                    <a:lnTo>
                      <a:pt x="581" y="821"/>
                    </a:lnTo>
                    <a:lnTo>
                      <a:pt x="589" y="816"/>
                    </a:lnTo>
                    <a:lnTo>
                      <a:pt x="597" y="806"/>
                    </a:lnTo>
                    <a:lnTo>
                      <a:pt x="611" y="792"/>
                    </a:lnTo>
                    <a:lnTo>
                      <a:pt x="622" y="787"/>
                    </a:lnTo>
                    <a:lnTo>
                      <a:pt x="638" y="787"/>
                    </a:lnTo>
                    <a:lnTo>
                      <a:pt x="654" y="790"/>
                    </a:lnTo>
                    <a:lnTo>
                      <a:pt x="671" y="795"/>
                    </a:lnTo>
                    <a:lnTo>
                      <a:pt x="689" y="802"/>
                    </a:lnTo>
                    <a:lnTo>
                      <a:pt x="705" y="807"/>
                    </a:lnTo>
                    <a:lnTo>
                      <a:pt x="716" y="811"/>
                    </a:lnTo>
                    <a:lnTo>
                      <a:pt x="724" y="811"/>
                    </a:lnTo>
                    <a:lnTo>
                      <a:pt x="724" y="806"/>
                    </a:lnTo>
                    <a:lnTo>
                      <a:pt x="710" y="794"/>
                    </a:lnTo>
                    <a:lnTo>
                      <a:pt x="689" y="774"/>
                    </a:lnTo>
                    <a:lnTo>
                      <a:pt x="660" y="752"/>
                    </a:lnTo>
                    <a:lnTo>
                      <a:pt x="628" y="726"/>
                    </a:lnTo>
                    <a:lnTo>
                      <a:pt x="595" y="700"/>
                    </a:lnTo>
                    <a:lnTo>
                      <a:pt x="564" y="672"/>
                    </a:lnTo>
                    <a:lnTo>
                      <a:pt x="536" y="646"/>
                    </a:lnTo>
                    <a:lnTo>
                      <a:pt x="513" y="621"/>
                    </a:lnTo>
                    <a:lnTo>
                      <a:pt x="487" y="599"/>
                    </a:lnTo>
                    <a:lnTo>
                      <a:pt x="464" y="574"/>
                    </a:lnTo>
                    <a:lnTo>
                      <a:pt x="442" y="552"/>
                    </a:lnTo>
                    <a:lnTo>
                      <a:pt x="425" y="525"/>
                    </a:lnTo>
                    <a:lnTo>
                      <a:pt x="409" y="499"/>
                    </a:lnTo>
                    <a:lnTo>
                      <a:pt x="397" y="470"/>
                    </a:lnTo>
                    <a:lnTo>
                      <a:pt x="393" y="438"/>
                    </a:lnTo>
                    <a:lnTo>
                      <a:pt x="395" y="379"/>
                    </a:lnTo>
                    <a:lnTo>
                      <a:pt x="405" y="336"/>
                    </a:lnTo>
                    <a:lnTo>
                      <a:pt x="413" y="303"/>
                    </a:lnTo>
                    <a:lnTo>
                      <a:pt x="409" y="277"/>
                    </a:lnTo>
                    <a:lnTo>
                      <a:pt x="399" y="247"/>
                    </a:lnTo>
                    <a:lnTo>
                      <a:pt x="393" y="214"/>
                    </a:lnTo>
                    <a:lnTo>
                      <a:pt x="386" y="186"/>
                    </a:lnTo>
                    <a:lnTo>
                      <a:pt x="372" y="172"/>
                    </a:lnTo>
                    <a:lnTo>
                      <a:pt x="360" y="170"/>
                    </a:lnTo>
                    <a:lnTo>
                      <a:pt x="348" y="165"/>
                    </a:lnTo>
                    <a:lnTo>
                      <a:pt x="337" y="158"/>
                    </a:lnTo>
                    <a:lnTo>
                      <a:pt x="323" y="149"/>
                    </a:lnTo>
                    <a:lnTo>
                      <a:pt x="309" y="139"/>
                    </a:lnTo>
                    <a:lnTo>
                      <a:pt x="296" y="127"/>
                    </a:lnTo>
                    <a:lnTo>
                      <a:pt x="282" y="113"/>
                    </a:lnTo>
                    <a:lnTo>
                      <a:pt x="270" y="97"/>
                    </a:lnTo>
                    <a:lnTo>
                      <a:pt x="258" y="82"/>
                    </a:lnTo>
                    <a:lnTo>
                      <a:pt x="245" y="69"/>
                    </a:lnTo>
                    <a:lnTo>
                      <a:pt x="231" y="59"/>
                    </a:lnTo>
                    <a:lnTo>
                      <a:pt x="215" y="50"/>
                    </a:lnTo>
                    <a:lnTo>
                      <a:pt x="200" y="42"/>
                    </a:lnTo>
                    <a:lnTo>
                      <a:pt x="182" y="33"/>
                    </a:lnTo>
                    <a:lnTo>
                      <a:pt x="163" y="24"/>
                    </a:lnTo>
                    <a:lnTo>
                      <a:pt x="143" y="14"/>
                    </a:lnTo>
                    <a:lnTo>
                      <a:pt x="125" y="5"/>
                    </a:lnTo>
                    <a:lnTo>
                      <a:pt x="110" y="0"/>
                    </a:lnTo>
                    <a:lnTo>
                      <a:pt x="100" y="0"/>
                    </a:lnTo>
                    <a:lnTo>
                      <a:pt x="90" y="3"/>
                    </a:lnTo>
                    <a:lnTo>
                      <a:pt x="82" y="10"/>
                    </a:lnTo>
                    <a:lnTo>
                      <a:pt x="74" y="21"/>
                    </a:lnTo>
                    <a:lnTo>
                      <a:pt x="69" y="35"/>
                    </a:lnTo>
                    <a:lnTo>
                      <a:pt x="63" y="52"/>
                    </a:lnTo>
                    <a:lnTo>
                      <a:pt x="55" y="83"/>
                    </a:lnTo>
                    <a:lnTo>
                      <a:pt x="49" y="106"/>
                    </a:lnTo>
                    <a:lnTo>
                      <a:pt x="43" y="123"/>
                    </a:lnTo>
                    <a:lnTo>
                      <a:pt x="31" y="141"/>
                    </a:lnTo>
                    <a:lnTo>
                      <a:pt x="22" y="153"/>
                    </a:lnTo>
                    <a:lnTo>
                      <a:pt x="14" y="165"/>
                    </a:lnTo>
                    <a:lnTo>
                      <a:pt x="6" y="177"/>
                    </a:lnTo>
                    <a:lnTo>
                      <a:pt x="0" y="189"/>
                    </a:lnTo>
                    <a:lnTo>
                      <a:pt x="6" y="191"/>
                    </a:lnTo>
                    <a:lnTo>
                      <a:pt x="14" y="195"/>
                    </a:lnTo>
                    <a:lnTo>
                      <a:pt x="22" y="198"/>
                    </a:lnTo>
                    <a:lnTo>
                      <a:pt x="29" y="202"/>
                    </a:lnTo>
                    <a:lnTo>
                      <a:pt x="49" y="212"/>
                    </a:lnTo>
                    <a:lnTo>
                      <a:pt x="67" y="221"/>
                    </a:lnTo>
                    <a:lnTo>
                      <a:pt x="84" y="230"/>
                    </a:lnTo>
                    <a:lnTo>
                      <a:pt x="100" y="238"/>
                    </a:lnTo>
                    <a:lnTo>
                      <a:pt x="116" y="247"/>
                    </a:lnTo>
                    <a:lnTo>
                      <a:pt x="129" y="259"/>
                    </a:lnTo>
                    <a:lnTo>
                      <a:pt x="143" y="271"/>
                    </a:lnTo>
                    <a:lnTo>
                      <a:pt x="157" y="285"/>
                    </a:lnTo>
                    <a:lnTo>
                      <a:pt x="168" y="301"/>
                    </a:lnTo>
                    <a:lnTo>
                      <a:pt x="182" y="315"/>
                    </a:lnTo>
                    <a:lnTo>
                      <a:pt x="196" y="327"/>
                    </a:lnTo>
                    <a:lnTo>
                      <a:pt x="210" y="337"/>
                    </a:lnTo>
                    <a:lnTo>
                      <a:pt x="221" y="346"/>
                    </a:lnTo>
                    <a:lnTo>
                      <a:pt x="235" y="353"/>
                    </a:lnTo>
                    <a:lnTo>
                      <a:pt x="247" y="358"/>
                    </a:lnTo>
                    <a:lnTo>
                      <a:pt x="256" y="362"/>
                    </a:lnTo>
                    <a:lnTo>
                      <a:pt x="272" y="376"/>
                    </a:lnTo>
                    <a:lnTo>
                      <a:pt x="280" y="404"/>
                    </a:lnTo>
                    <a:lnTo>
                      <a:pt x="286" y="437"/>
                    </a:lnTo>
                    <a:lnTo>
                      <a:pt x="296" y="466"/>
                    </a:lnTo>
                    <a:lnTo>
                      <a:pt x="300" y="492"/>
                    </a:lnTo>
                    <a:lnTo>
                      <a:pt x="292" y="525"/>
                    </a:lnTo>
                    <a:lnTo>
                      <a:pt x="282" y="567"/>
                    </a:lnTo>
                    <a:lnTo>
                      <a:pt x="278" y="625"/>
                    </a:lnTo>
                    <a:lnTo>
                      <a:pt x="284" y="658"/>
                    </a:lnTo>
                    <a:lnTo>
                      <a:pt x="294" y="686"/>
                    </a:lnTo>
                    <a:lnTo>
                      <a:pt x="309" y="713"/>
                    </a:lnTo>
                    <a:lnTo>
                      <a:pt x="329" y="738"/>
                    </a:lnTo>
                    <a:lnTo>
                      <a:pt x="350" y="762"/>
                    </a:lnTo>
                    <a:lnTo>
                      <a:pt x="374" y="787"/>
                    </a:lnTo>
                    <a:lnTo>
                      <a:pt x="397" y="809"/>
                    </a:lnTo>
                    <a:lnTo>
                      <a:pt x="423" y="834"/>
                    </a:lnTo>
                    <a:lnTo>
                      <a:pt x="450" y="860"/>
                    </a:lnTo>
                    <a:lnTo>
                      <a:pt x="482" y="888"/>
                    </a:lnTo>
                    <a:lnTo>
                      <a:pt x="515" y="914"/>
                    </a:lnTo>
                    <a:lnTo>
                      <a:pt x="546" y="940"/>
                    </a:lnTo>
                    <a:lnTo>
                      <a:pt x="575" y="962"/>
                    </a:lnTo>
                    <a:lnTo>
                      <a:pt x="597" y="982"/>
                    </a:lnTo>
                    <a:lnTo>
                      <a:pt x="609" y="996"/>
                    </a:lnTo>
                    <a:lnTo>
                      <a:pt x="609" y="1001"/>
                    </a:lnTo>
                    <a:lnTo>
                      <a:pt x="601" y="1001"/>
                    </a:lnTo>
                    <a:lnTo>
                      <a:pt x="589" y="997"/>
                    </a:lnTo>
                    <a:lnTo>
                      <a:pt x="573" y="990"/>
                    </a:lnTo>
                    <a:lnTo>
                      <a:pt x="558" y="985"/>
                    </a:lnTo>
                    <a:lnTo>
                      <a:pt x="540" y="980"/>
                    </a:lnTo>
                    <a:lnTo>
                      <a:pt x="525" y="976"/>
                    </a:lnTo>
                    <a:lnTo>
                      <a:pt x="509" y="976"/>
                    </a:lnTo>
                    <a:lnTo>
                      <a:pt x="497" y="982"/>
                    </a:lnTo>
                    <a:lnTo>
                      <a:pt x="483" y="996"/>
                    </a:lnTo>
                    <a:lnTo>
                      <a:pt x="474" y="1006"/>
                    </a:lnTo>
                    <a:lnTo>
                      <a:pt x="466" y="1009"/>
                    </a:lnTo>
                    <a:lnTo>
                      <a:pt x="454" y="1004"/>
                    </a:lnTo>
                    <a:lnTo>
                      <a:pt x="437" y="994"/>
                    </a:lnTo>
                    <a:lnTo>
                      <a:pt x="421" y="989"/>
                    </a:lnTo>
                    <a:lnTo>
                      <a:pt x="413" y="992"/>
                    </a:lnTo>
                    <a:lnTo>
                      <a:pt x="417" y="1009"/>
                    </a:lnTo>
                    <a:lnTo>
                      <a:pt x="423" y="1022"/>
                    </a:lnTo>
                    <a:lnTo>
                      <a:pt x="427" y="1036"/>
                    </a:lnTo>
                    <a:lnTo>
                      <a:pt x="433" y="1048"/>
                    </a:lnTo>
                    <a:lnTo>
                      <a:pt x="438" y="1063"/>
                    </a:lnTo>
                    <a:lnTo>
                      <a:pt x="446" y="1079"/>
                    </a:lnTo>
                    <a:lnTo>
                      <a:pt x="458" y="1096"/>
                    </a:lnTo>
                    <a:lnTo>
                      <a:pt x="472" y="1116"/>
                    </a:lnTo>
                    <a:lnTo>
                      <a:pt x="491" y="1138"/>
                    </a:lnTo>
                    <a:lnTo>
                      <a:pt x="515" y="1161"/>
                    </a:lnTo>
                    <a:lnTo>
                      <a:pt x="538" y="1182"/>
                    </a:lnTo>
                    <a:lnTo>
                      <a:pt x="564" y="1203"/>
                    </a:lnTo>
                    <a:lnTo>
                      <a:pt x="587" y="1224"/>
                    </a:lnTo>
                    <a:lnTo>
                      <a:pt x="611" y="1243"/>
                    </a:lnTo>
                    <a:lnTo>
                      <a:pt x="632" y="1262"/>
                    </a:lnTo>
                    <a:lnTo>
                      <a:pt x="652" y="1281"/>
                    </a:lnTo>
                    <a:lnTo>
                      <a:pt x="667" y="1298"/>
                    </a:lnTo>
                    <a:lnTo>
                      <a:pt x="687" y="1330"/>
                    </a:lnTo>
                    <a:lnTo>
                      <a:pt x="695" y="1351"/>
                    </a:lnTo>
                    <a:lnTo>
                      <a:pt x="703" y="1363"/>
                    </a:lnTo>
                    <a:lnTo>
                      <a:pt x="716" y="1366"/>
                    </a:lnTo>
                    <a:lnTo>
                      <a:pt x="732" y="1366"/>
                    </a:lnTo>
                    <a:lnTo>
                      <a:pt x="740" y="1365"/>
                    </a:lnTo>
                    <a:lnTo>
                      <a:pt x="750" y="1368"/>
                    </a:lnTo>
                    <a:lnTo>
                      <a:pt x="763" y="1375"/>
                    </a:lnTo>
                    <a:lnTo>
                      <a:pt x="773" y="1380"/>
                    </a:lnTo>
                    <a:lnTo>
                      <a:pt x="785" y="1385"/>
                    </a:lnTo>
                    <a:lnTo>
                      <a:pt x="795" y="1389"/>
                    </a:lnTo>
                    <a:lnTo>
                      <a:pt x="806" y="1392"/>
                    </a:lnTo>
                    <a:lnTo>
                      <a:pt x="818" y="1396"/>
                    </a:lnTo>
                    <a:lnTo>
                      <a:pt x="828" y="1399"/>
                    </a:lnTo>
                    <a:lnTo>
                      <a:pt x="840" y="1401"/>
                    </a:lnTo>
                    <a:lnTo>
                      <a:pt x="849" y="1403"/>
                    </a:lnTo>
                    <a:lnTo>
                      <a:pt x="867" y="1410"/>
                    </a:lnTo>
                    <a:lnTo>
                      <a:pt x="881" y="1422"/>
                    </a:lnTo>
                    <a:lnTo>
                      <a:pt x="891" y="1441"/>
                    </a:lnTo>
                    <a:lnTo>
                      <a:pt x="892" y="1466"/>
                    </a:lnTo>
                    <a:lnTo>
                      <a:pt x="891" y="1495"/>
                    </a:lnTo>
                    <a:lnTo>
                      <a:pt x="891" y="1525"/>
                    </a:lnTo>
                    <a:lnTo>
                      <a:pt x="898" y="1553"/>
                    </a:lnTo>
                    <a:lnTo>
                      <a:pt x="924" y="1573"/>
                    </a:lnTo>
                    <a:lnTo>
                      <a:pt x="941" y="1582"/>
                    </a:lnTo>
                    <a:lnTo>
                      <a:pt x="959" y="1587"/>
                    </a:lnTo>
                    <a:lnTo>
                      <a:pt x="979" y="1593"/>
                    </a:lnTo>
                    <a:lnTo>
                      <a:pt x="996" y="1593"/>
                    </a:lnTo>
                    <a:lnTo>
                      <a:pt x="1018" y="1593"/>
                    </a:lnTo>
                    <a:lnTo>
                      <a:pt x="1039" y="1587"/>
                    </a:lnTo>
                    <a:lnTo>
                      <a:pt x="1063" y="1580"/>
                    </a:lnTo>
                    <a:lnTo>
                      <a:pt x="1090" y="1570"/>
                    </a:lnTo>
                    <a:lnTo>
                      <a:pt x="1118" y="1560"/>
                    </a:lnTo>
                    <a:lnTo>
                      <a:pt x="1145" y="1554"/>
                    </a:lnTo>
                    <a:lnTo>
                      <a:pt x="1170" y="1551"/>
                    </a:lnTo>
                    <a:lnTo>
                      <a:pt x="1192" y="1551"/>
                    </a:lnTo>
                    <a:lnTo>
                      <a:pt x="1209" y="1554"/>
                    </a:lnTo>
                    <a:lnTo>
                      <a:pt x="1219" y="1558"/>
                    </a:lnTo>
                    <a:lnTo>
                      <a:pt x="1221" y="1561"/>
                    </a:lnTo>
                    <a:lnTo>
                      <a:pt x="1215" y="1565"/>
                    </a:lnTo>
                    <a:lnTo>
                      <a:pt x="1200" y="1570"/>
                    </a:lnTo>
                    <a:lnTo>
                      <a:pt x="1198" y="1575"/>
                    </a:lnTo>
                    <a:lnTo>
                      <a:pt x="1208" y="1577"/>
                    </a:lnTo>
                    <a:lnTo>
                      <a:pt x="1231" y="1579"/>
                    </a:lnTo>
                    <a:lnTo>
                      <a:pt x="1245" y="1580"/>
                    </a:lnTo>
                    <a:lnTo>
                      <a:pt x="1256" y="1584"/>
                    </a:lnTo>
                    <a:lnTo>
                      <a:pt x="1268" y="1589"/>
                    </a:lnTo>
                    <a:lnTo>
                      <a:pt x="1280" y="1596"/>
                    </a:lnTo>
                    <a:lnTo>
                      <a:pt x="1290" y="1603"/>
                    </a:lnTo>
                    <a:lnTo>
                      <a:pt x="1301" y="1612"/>
                    </a:lnTo>
                    <a:lnTo>
                      <a:pt x="1313" y="1617"/>
                    </a:lnTo>
                    <a:lnTo>
                      <a:pt x="1327" y="1622"/>
                    </a:lnTo>
                    <a:lnTo>
                      <a:pt x="1345" y="1626"/>
                    </a:lnTo>
                    <a:lnTo>
                      <a:pt x="1370" y="1631"/>
                    </a:lnTo>
                    <a:lnTo>
                      <a:pt x="1397" y="1638"/>
                    </a:lnTo>
                    <a:lnTo>
                      <a:pt x="1429" y="1645"/>
                    </a:lnTo>
                    <a:lnTo>
                      <a:pt x="1458" y="1655"/>
                    </a:lnTo>
                    <a:lnTo>
                      <a:pt x="1485" y="1667"/>
                    </a:lnTo>
                    <a:lnTo>
                      <a:pt x="1509" y="1681"/>
                    </a:lnTo>
                    <a:lnTo>
                      <a:pt x="1525" y="1697"/>
                    </a:lnTo>
                    <a:lnTo>
                      <a:pt x="1538" y="1716"/>
                    </a:lnTo>
                    <a:lnTo>
                      <a:pt x="1556" y="1737"/>
                    </a:lnTo>
                    <a:lnTo>
                      <a:pt x="1575" y="1758"/>
                    </a:lnTo>
                    <a:lnTo>
                      <a:pt x="1599" y="1779"/>
                    </a:lnTo>
                    <a:lnTo>
                      <a:pt x="1620" y="1800"/>
                    </a:lnTo>
                    <a:lnTo>
                      <a:pt x="1644" y="1815"/>
                    </a:lnTo>
                    <a:lnTo>
                      <a:pt x="1665" y="1829"/>
                    </a:lnTo>
                    <a:lnTo>
                      <a:pt x="1685" y="1840"/>
                    </a:lnTo>
                    <a:lnTo>
                      <a:pt x="1703" y="1847"/>
                    </a:lnTo>
                    <a:lnTo>
                      <a:pt x="1716" y="1852"/>
                    </a:lnTo>
                    <a:lnTo>
                      <a:pt x="1730" y="1857"/>
                    </a:lnTo>
                    <a:lnTo>
                      <a:pt x="1742" y="1862"/>
                    </a:lnTo>
                    <a:lnTo>
                      <a:pt x="1753" y="1869"/>
                    </a:lnTo>
                    <a:lnTo>
                      <a:pt x="1763" y="1876"/>
                    </a:lnTo>
                    <a:lnTo>
                      <a:pt x="1773" y="1887"/>
                    </a:lnTo>
                    <a:lnTo>
                      <a:pt x="1781" y="1897"/>
                    </a:lnTo>
                    <a:lnTo>
                      <a:pt x="1789" y="1908"/>
                    </a:lnTo>
                    <a:lnTo>
                      <a:pt x="1800" y="1915"/>
                    </a:lnTo>
                    <a:lnTo>
                      <a:pt x="1810" y="1922"/>
                    </a:lnTo>
                    <a:lnTo>
                      <a:pt x="1822" y="1927"/>
                    </a:lnTo>
                    <a:lnTo>
                      <a:pt x="1832" y="1932"/>
                    </a:lnTo>
                    <a:lnTo>
                      <a:pt x="1844" y="1939"/>
                    </a:lnTo>
                    <a:lnTo>
                      <a:pt x="1853" y="1950"/>
                    </a:lnTo>
                    <a:lnTo>
                      <a:pt x="1861" y="1963"/>
                    </a:lnTo>
                    <a:lnTo>
                      <a:pt x="1869" y="1977"/>
                    </a:lnTo>
                    <a:lnTo>
                      <a:pt x="1879" y="1988"/>
                    </a:lnTo>
                    <a:lnTo>
                      <a:pt x="1887" y="1995"/>
                    </a:lnTo>
                    <a:lnTo>
                      <a:pt x="1896" y="1998"/>
                    </a:lnTo>
                    <a:lnTo>
                      <a:pt x="1906" y="2002"/>
                    </a:lnTo>
                    <a:lnTo>
                      <a:pt x="1916" y="2003"/>
                    </a:lnTo>
                    <a:lnTo>
                      <a:pt x="1926" y="2003"/>
                    </a:lnTo>
                    <a:lnTo>
                      <a:pt x="1935" y="2005"/>
                    </a:lnTo>
                    <a:lnTo>
                      <a:pt x="1947" y="2007"/>
                    </a:lnTo>
                    <a:lnTo>
                      <a:pt x="1959" y="2005"/>
                    </a:lnTo>
                    <a:lnTo>
                      <a:pt x="1971" y="2003"/>
                    </a:lnTo>
                    <a:lnTo>
                      <a:pt x="1982" y="2000"/>
                    </a:lnTo>
                    <a:lnTo>
                      <a:pt x="1994" y="1993"/>
                    </a:lnTo>
                    <a:lnTo>
                      <a:pt x="2002" y="1986"/>
                    </a:lnTo>
                    <a:lnTo>
                      <a:pt x="2008" y="1979"/>
                    </a:lnTo>
                    <a:lnTo>
                      <a:pt x="2010" y="1969"/>
                    </a:lnTo>
                    <a:lnTo>
                      <a:pt x="2010" y="1956"/>
                    </a:lnTo>
                    <a:lnTo>
                      <a:pt x="2006" y="1946"/>
                    </a:lnTo>
                    <a:lnTo>
                      <a:pt x="2002" y="1934"/>
                    </a:lnTo>
                    <a:lnTo>
                      <a:pt x="1996" y="1922"/>
                    </a:lnTo>
                    <a:lnTo>
                      <a:pt x="1986" y="1911"/>
                    </a:lnTo>
                    <a:lnTo>
                      <a:pt x="1977" y="1901"/>
                    </a:lnTo>
                    <a:lnTo>
                      <a:pt x="1963" y="1892"/>
                    </a:lnTo>
                    <a:lnTo>
                      <a:pt x="1945" y="1883"/>
                    </a:lnTo>
                    <a:lnTo>
                      <a:pt x="1928" y="1875"/>
                    </a:lnTo>
                    <a:lnTo>
                      <a:pt x="1910" y="1866"/>
                    </a:lnTo>
                    <a:lnTo>
                      <a:pt x="1892" y="1856"/>
                    </a:lnTo>
                    <a:lnTo>
                      <a:pt x="1877" y="1845"/>
                    </a:lnTo>
                    <a:lnTo>
                      <a:pt x="1861" y="1833"/>
                    </a:lnTo>
                    <a:lnTo>
                      <a:pt x="1849" y="1822"/>
                    </a:lnTo>
                    <a:lnTo>
                      <a:pt x="1840" y="1812"/>
                    </a:lnTo>
                    <a:lnTo>
                      <a:pt x="1834" y="1802"/>
                    </a:lnTo>
                    <a:lnTo>
                      <a:pt x="1826" y="1788"/>
                    </a:lnTo>
                    <a:lnTo>
                      <a:pt x="1814" y="1779"/>
                    </a:lnTo>
                    <a:lnTo>
                      <a:pt x="1798" y="1772"/>
                    </a:lnTo>
                    <a:lnTo>
                      <a:pt x="1781" y="1760"/>
                    </a:lnTo>
                    <a:lnTo>
                      <a:pt x="1771" y="1749"/>
                    </a:lnTo>
                    <a:lnTo>
                      <a:pt x="1763" y="1730"/>
                    </a:lnTo>
                    <a:lnTo>
                      <a:pt x="1757" y="1708"/>
                    </a:lnTo>
                    <a:lnTo>
                      <a:pt x="1752" y="1681"/>
                    </a:lnTo>
                    <a:lnTo>
                      <a:pt x="1744" y="1657"/>
                    </a:lnTo>
                    <a:lnTo>
                      <a:pt x="1736" y="1633"/>
                    </a:lnTo>
                    <a:lnTo>
                      <a:pt x="1728" y="1612"/>
                    </a:lnTo>
                    <a:lnTo>
                      <a:pt x="1716" y="1598"/>
                    </a:lnTo>
                    <a:lnTo>
                      <a:pt x="1703" y="1587"/>
                    </a:lnTo>
                    <a:lnTo>
                      <a:pt x="1685" y="1577"/>
                    </a:lnTo>
                    <a:lnTo>
                      <a:pt x="1663" y="1567"/>
                    </a:lnTo>
                    <a:lnTo>
                      <a:pt x="1644" y="1558"/>
                    </a:lnTo>
                    <a:lnTo>
                      <a:pt x="1622" y="1547"/>
                    </a:lnTo>
                    <a:lnTo>
                      <a:pt x="1603" y="1535"/>
                    </a:lnTo>
                    <a:lnTo>
                      <a:pt x="1589" y="1525"/>
                    </a:lnTo>
                    <a:lnTo>
                      <a:pt x="1577" y="1513"/>
                    </a:lnTo>
                    <a:lnTo>
                      <a:pt x="1572" y="1504"/>
                    </a:lnTo>
                    <a:lnTo>
                      <a:pt x="1564" y="1495"/>
                    </a:lnTo>
                    <a:lnTo>
                      <a:pt x="1554" y="1488"/>
                    </a:lnTo>
                    <a:lnTo>
                      <a:pt x="1542" y="1479"/>
                    </a:lnTo>
                    <a:lnTo>
                      <a:pt x="1530" y="1471"/>
                    </a:lnTo>
                    <a:lnTo>
                      <a:pt x="1519" y="1462"/>
                    </a:lnTo>
                    <a:lnTo>
                      <a:pt x="1507" y="1453"/>
                    </a:lnTo>
                    <a:lnTo>
                      <a:pt x="1495" y="1445"/>
                    </a:lnTo>
                    <a:lnTo>
                      <a:pt x="1478" y="1441"/>
                    </a:lnTo>
                    <a:lnTo>
                      <a:pt x="1464" y="1438"/>
                    </a:lnTo>
                    <a:lnTo>
                      <a:pt x="1452" y="1436"/>
                    </a:lnTo>
                    <a:lnTo>
                      <a:pt x="1442" y="1432"/>
                    </a:lnTo>
                    <a:lnTo>
                      <a:pt x="1429" y="1429"/>
                    </a:lnTo>
                    <a:lnTo>
                      <a:pt x="1417" y="1422"/>
                    </a:lnTo>
                    <a:lnTo>
                      <a:pt x="1405" y="1415"/>
                    </a:lnTo>
                    <a:lnTo>
                      <a:pt x="1395" y="1408"/>
                    </a:lnTo>
                    <a:lnTo>
                      <a:pt x="1384" y="1401"/>
                    </a:lnTo>
                    <a:lnTo>
                      <a:pt x="1372" y="1396"/>
                    </a:lnTo>
                    <a:lnTo>
                      <a:pt x="1360" y="1392"/>
                    </a:lnTo>
                    <a:lnTo>
                      <a:pt x="1346" y="139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87" name="Group 46"/>
              <p:cNvGrpSpPr>
                <a:grpSpLocks/>
              </p:cNvGrpSpPr>
              <p:nvPr/>
            </p:nvGrpSpPr>
            <p:grpSpPr bwMode="auto">
              <a:xfrm>
                <a:off x="3924" y="2433"/>
                <a:ext cx="680" cy="295"/>
                <a:chOff x="3878" y="2437"/>
                <a:chExt cx="680" cy="263"/>
              </a:xfrm>
            </p:grpSpPr>
            <p:sp>
              <p:nvSpPr>
                <p:cNvPr id="20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12" y="2535"/>
                  <a:ext cx="613" cy="6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hr-HR" altLang="sr-Latn-RS" sz="900" b="1" dirty="0">
                      <a:latin typeface="Frutiger 55 Roman"/>
                    </a:rPr>
                    <a:t>ZAGREB</a:t>
                  </a:r>
                  <a:endParaRPr lang="hr-HR" altLang="sr-Latn-RS" sz="750" dirty="0">
                    <a:latin typeface="Frutiger 55 Roman"/>
                  </a:endParaRPr>
                </a:p>
              </p:txBody>
            </p:sp>
            <p:sp>
              <p:nvSpPr>
                <p:cNvPr id="205" name="Oval 48"/>
                <p:cNvSpPr>
                  <a:spLocks noChangeArrowheads="1"/>
                </p:cNvSpPr>
                <p:nvPr/>
              </p:nvSpPr>
              <p:spPr bwMode="auto">
                <a:xfrm>
                  <a:off x="3878" y="2437"/>
                  <a:ext cx="680" cy="26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</p:grpSp>
          <p:sp>
            <p:nvSpPr>
              <p:cNvPr id="188" name="Freeform 49"/>
              <p:cNvSpPr>
                <a:spLocks/>
              </p:cNvSpPr>
              <p:nvPr/>
            </p:nvSpPr>
            <p:spPr bwMode="auto">
              <a:xfrm>
                <a:off x="4087" y="2930"/>
                <a:ext cx="1334" cy="279"/>
              </a:xfrm>
              <a:custGeom>
                <a:avLst/>
                <a:gdLst>
                  <a:gd name="T0" fmla="*/ 1 w 1920"/>
                  <a:gd name="T1" fmla="*/ 1 h 464"/>
                  <a:gd name="T2" fmla="*/ 1 w 1920"/>
                  <a:gd name="T3" fmla="*/ 1 h 464"/>
                  <a:gd name="T4" fmla="*/ 1 w 1920"/>
                  <a:gd name="T5" fmla="*/ 1 h 464"/>
                  <a:gd name="T6" fmla="*/ 1 w 1920"/>
                  <a:gd name="T7" fmla="*/ 1 h 464"/>
                  <a:gd name="T8" fmla="*/ 1 w 1920"/>
                  <a:gd name="T9" fmla="*/ 1 h 464"/>
                  <a:gd name="T10" fmla="*/ 1 w 1920"/>
                  <a:gd name="T11" fmla="*/ 1 h 464"/>
                  <a:gd name="T12" fmla="*/ 1 w 1920"/>
                  <a:gd name="T13" fmla="*/ 1 h 464"/>
                  <a:gd name="T14" fmla="*/ 1 w 1920"/>
                  <a:gd name="T15" fmla="*/ 1 h 464"/>
                  <a:gd name="T16" fmla="*/ 1 w 1920"/>
                  <a:gd name="T17" fmla="*/ 1 h 464"/>
                  <a:gd name="T18" fmla="*/ 1 w 1920"/>
                  <a:gd name="T19" fmla="*/ 1 h 464"/>
                  <a:gd name="T20" fmla="*/ 1 w 1920"/>
                  <a:gd name="T21" fmla="*/ 1 h 464"/>
                  <a:gd name="T22" fmla="*/ 1 w 1920"/>
                  <a:gd name="T23" fmla="*/ 1 h 464"/>
                  <a:gd name="T24" fmla="*/ 1 w 1920"/>
                  <a:gd name="T25" fmla="*/ 1 h 464"/>
                  <a:gd name="T26" fmla="*/ 1 w 1920"/>
                  <a:gd name="T27" fmla="*/ 1 h 464"/>
                  <a:gd name="T28" fmla="*/ 1 w 1920"/>
                  <a:gd name="T29" fmla="*/ 1 h 464"/>
                  <a:gd name="T30" fmla="*/ 1 w 1920"/>
                  <a:gd name="T31" fmla="*/ 1 h 464"/>
                  <a:gd name="T32" fmla="*/ 1 w 1920"/>
                  <a:gd name="T33" fmla="*/ 1 h 464"/>
                  <a:gd name="T34" fmla="*/ 1 w 1920"/>
                  <a:gd name="T35" fmla="*/ 1 h 464"/>
                  <a:gd name="T36" fmla="*/ 1 w 1920"/>
                  <a:gd name="T37" fmla="*/ 1 h 464"/>
                  <a:gd name="T38" fmla="*/ 1 w 1920"/>
                  <a:gd name="T39" fmla="*/ 1 h 464"/>
                  <a:gd name="T40" fmla="*/ 1 w 1920"/>
                  <a:gd name="T41" fmla="*/ 1 h 464"/>
                  <a:gd name="T42" fmla="*/ 1 w 1920"/>
                  <a:gd name="T43" fmla="*/ 1 h 464"/>
                  <a:gd name="T44" fmla="*/ 1 w 1920"/>
                  <a:gd name="T45" fmla="*/ 1 h 464"/>
                  <a:gd name="T46" fmla="*/ 1 w 1920"/>
                  <a:gd name="T47" fmla="*/ 1 h 464"/>
                  <a:gd name="T48" fmla="*/ 1 w 1920"/>
                  <a:gd name="T49" fmla="*/ 1 h 464"/>
                  <a:gd name="T50" fmla="*/ 1 w 1920"/>
                  <a:gd name="T51" fmla="*/ 1 h 464"/>
                  <a:gd name="T52" fmla="*/ 1 w 1920"/>
                  <a:gd name="T53" fmla="*/ 1 h 464"/>
                  <a:gd name="T54" fmla="*/ 1 w 1920"/>
                  <a:gd name="T55" fmla="*/ 1 h 464"/>
                  <a:gd name="T56" fmla="*/ 1 w 1920"/>
                  <a:gd name="T57" fmla="*/ 1 h 464"/>
                  <a:gd name="T58" fmla="*/ 1 w 1920"/>
                  <a:gd name="T59" fmla="*/ 1 h 464"/>
                  <a:gd name="T60" fmla="*/ 1 w 1920"/>
                  <a:gd name="T61" fmla="*/ 1 h 464"/>
                  <a:gd name="T62" fmla="*/ 1 w 1920"/>
                  <a:gd name="T63" fmla="*/ 1 h 464"/>
                  <a:gd name="T64" fmla="*/ 1 w 1920"/>
                  <a:gd name="T65" fmla="*/ 1 h 464"/>
                  <a:gd name="T66" fmla="*/ 1 w 1920"/>
                  <a:gd name="T67" fmla="*/ 1 h 464"/>
                  <a:gd name="T68" fmla="*/ 1 w 1920"/>
                  <a:gd name="T69" fmla="*/ 1 h 464"/>
                  <a:gd name="T70" fmla="*/ 1 w 1920"/>
                  <a:gd name="T71" fmla="*/ 1 h 464"/>
                  <a:gd name="T72" fmla="*/ 1 w 1920"/>
                  <a:gd name="T73" fmla="*/ 1 h 464"/>
                  <a:gd name="T74" fmla="*/ 1 w 1920"/>
                  <a:gd name="T75" fmla="*/ 1 h 464"/>
                  <a:gd name="T76" fmla="*/ 1 w 1920"/>
                  <a:gd name="T77" fmla="*/ 1 h 464"/>
                  <a:gd name="T78" fmla="*/ 1 w 1920"/>
                  <a:gd name="T79" fmla="*/ 1 h 464"/>
                  <a:gd name="T80" fmla="*/ 1 w 1920"/>
                  <a:gd name="T81" fmla="*/ 1 h 464"/>
                  <a:gd name="T82" fmla="*/ 1 w 1920"/>
                  <a:gd name="T83" fmla="*/ 1 h 464"/>
                  <a:gd name="T84" fmla="*/ 1 w 1920"/>
                  <a:gd name="T85" fmla="*/ 1 h 464"/>
                  <a:gd name="T86" fmla="*/ 1 w 1920"/>
                  <a:gd name="T87" fmla="*/ 1 h 464"/>
                  <a:gd name="T88" fmla="*/ 1 w 1920"/>
                  <a:gd name="T89" fmla="*/ 1 h 464"/>
                  <a:gd name="T90" fmla="*/ 1 w 1920"/>
                  <a:gd name="T91" fmla="*/ 1 h 464"/>
                  <a:gd name="T92" fmla="*/ 1 w 1920"/>
                  <a:gd name="T93" fmla="*/ 1 h 464"/>
                  <a:gd name="T94" fmla="*/ 1 w 1920"/>
                  <a:gd name="T95" fmla="*/ 1 h 464"/>
                  <a:gd name="T96" fmla="*/ 1 w 1920"/>
                  <a:gd name="T97" fmla="*/ 1 h 464"/>
                  <a:gd name="T98" fmla="*/ 1 w 1920"/>
                  <a:gd name="T99" fmla="*/ 1 h 464"/>
                  <a:gd name="T100" fmla="*/ 1 w 1920"/>
                  <a:gd name="T101" fmla="*/ 1 h 464"/>
                  <a:gd name="T102" fmla="*/ 1 w 1920"/>
                  <a:gd name="T103" fmla="*/ 1 h 464"/>
                  <a:gd name="T104" fmla="*/ 1 w 1920"/>
                  <a:gd name="T105" fmla="*/ 1 h 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20"/>
                  <a:gd name="T160" fmla="*/ 0 h 464"/>
                  <a:gd name="T161" fmla="*/ 1920 w 1920"/>
                  <a:gd name="T162" fmla="*/ 464 h 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20" h="464">
                    <a:moveTo>
                      <a:pt x="1859" y="276"/>
                    </a:moveTo>
                    <a:lnTo>
                      <a:pt x="1844" y="273"/>
                    </a:lnTo>
                    <a:lnTo>
                      <a:pt x="1828" y="268"/>
                    </a:lnTo>
                    <a:lnTo>
                      <a:pt x="1813" y="259"/>
                    </a:lnTo>
                    <a:lnTo>
                      <a:pt x="1801" y="248"/>
                    </a:lnTo>
                    <a:lnTo>
                      <a:pt x="1789" y="238"/>
                    </a:lnTo>
                    <a:lnTo>
                      <a:pt x="1781" y="228"/>
                    </a:lnTo>
                    <a:lnTo>
                      <a:pt x="1775" y="215"/>
                    </a:lnTo>
                    <a:lnTo>
                      <a:pt x="1773" y="205"/>
                    </a:lnTo>
                    <a:lnTo>
                      <a:pt x="1771" y="186"/>
                    </a:lnTo>
                    <a:lnTo>
                      <a:pt x="1766" y="168"/>
                    </a:lnTo>
                    <a:lnTo>
                      <a:pt x="1754" y="153"/>
                    </a:lnTo>
                    <a:lnTo>
                      <a:pt x="1736" y="134"/>
                    </a:lnTo>
                    <a:lnTo>
                      <a:pt x="1726" y="123"/>
                    </a:lnTo>
                    <a:lnTo>
                      <a:pt x="1717" y="114"/>
                    </a:lnTo>
                    <a:lnTo>
                      <a:pt x="1707" y="107"/>
                    </a:lnTo>
                    <a:lnTo>
                      <a:pt x="1697" y="102"/>
                    </a:lnTo>
                    <a:lnTo>
                      <a:pt x="1687" y="99"/>
                    </a:lnTo>
                    <a:lnTo>
                      <a:pt x="1676" y="99"/>
                    </a:lnTo>
                    <a:lnTo>
                      <a:pt x="1666" y="102"/>
                    </a:lnTo>
                    <a:lnTo>
                      <a:pt x="1656" y="109"/>
                    </a:lnTo>
                    <a:lnTo>
                      <a:pt x="1646" y="116"/>
                    </a:lnTo>
                    <a:lnTo>
                      <a:pt x="1633" y="116"/>
                    </a:lnTo>
                    <a:lnTo>
                      <a:pt x="1619" y="114"/>
                    </a:lnTo>
                    <a:lnTo>
                      <a:pt x="1607" y="109"/>
                    </a:lnTo>
                    <a:lnTo>
                      <a:pt x="1595" y="102"/>
                    </a:lnTo>
                    <a:lnTo>
                      <a:pt x="1586" y="97"/>
                    </a:lnTo>
                    <a:lnTo>
                      <a:pt x="1578" y="92"/>
                    </a:lnTo>
                    <a:lnTo>
                      <a:pt x="1576" y="90"/>
                    </a:lnTo>
                    <a:lnTo>
                      <a:pt x="1513" y="81"/>
                    </a:lnTo>
                    <a:lnTo>
                      <a:pt x="1507" y="81"/>
                    </a:lnTo>
                    <a:lnTo>
                      <a:pt x="1492" y="80"/>
                    </a:lnTo>
                    <a:lnTo>
                      <a:pt x="1476" y="83"/>
                    </a:lnTo>
                    <a:lnTo>
                      <a:pt x="1470" y="90"/>
                    </a:lnTo>
                    <a:lnTo>
                      <a:pt x="1466" y="97"/>
                    </a:lnTo>
                    <a:lnTo>
                      <a:pt x="1456" y="102"/>
                    </a:lnTo>
                    <a:lnTo>
                      <a:pt x="1441" y="109"/>
                    </a:lnTo>
                    <a:lnTo>
                      <a:pt x="1423" y="113"/>
                    </a:lnTo>
                    <a:lnTo>
                      <a:pt x="1404" y="113"/>
                    </a:lnTo>
                    <a:lnTo>
                      <a:pt x="1386" y="111"/>
                    </a:lnTo>
                    <a:lnTo>
                      <a:pt x="1372" y="104"/>
                    </a:lnTo>
                    <a:lnTo>
                      <a:pt x="1362" y="90"/>
                    </a:lnTo>
                    <a:lnTo>
                      <a:pt x="1349" y="71"/>
                    </a:lnTo>
                    <a:lnTo>
                      <a:pt x="1337" y="69"/>
                    </a:lnTo>
                    <a:lnTo>
                      <a:pt x="1325" y="76"/>
                    </a:lnTo>
                    <a:lnTo>
                      <a:pt x="1321" y="81"/>
                    </a:lnTo>
                    <a:lnTo>
                      <a:pt x="1306" y="101"/>
                    </a:lnTo>
                    <a:lnTo>
                      <a:pt x="1286" y="114"/>
                    </a:lnTo>
                    <a:lnTo>
                      <a:pt x="1263" y="123"/>
                    </a:lnTo>
                    <a:lnTo>
                      <a:pt x="1239" y="127"/>
                    </a:lnTo>
                    <a:lnTo>
                      <a:pt x="1216" y="125"/>
                    </a:lnTo>
                    <a:lnTo>
                      <a:pt x="1196" y="120"/>
                    </a:lnTo>
                    <a:lnTo>
                      <a:pt x="1179" y="111"/>
                    </a:lnTo>
                    <a:lnTo>
                      <a:pt x="1167" y="101"/>
                    </a:lnTo>
                    <a:lnTo>
                      <a:pt x="1159" y="90"/>
                    </a:lnTo>
                    <a:lnTo>
                      <a:pt x="1149" y="83"/>
                    </a:lnTo>
                    <a:lnTo>
                      <a:pt x="1139" y="80"/>
                    </a:lnTo>
                    <a:lnTo>
                      <a:pt x="1130" y="78"/>
                    </a:lnTo>
                    <a:lnTo>
                      <a:pt x="1122" y="78"/>
                    </a:lnTo>
                    <a:lnTo>
                      <a:pt x="1114" y="80"/>
                    </a:lnTo>
                    <a:lnTo>
                      <a:pt x="1110" y="81"/>
                    </a:lnTo>
                    <a:lnTo>
                      <a:pt x="1108" y="81"/>
                    </a:lnTo>
                    <a:lnTo>
                      <a:pt x="1085" y="90"/>
                    </a:lnTo>
                    <a:lnTo>
                      <a:pt x="1063" y="92"/>
                    </a:lnTo>
                    <a:lnTo>
                      <a:pt x="1040" y="90"/>
                    </a:lnTo>
                    <a:lnTo>
                      <a:pt x="1018" y="85"/>
                    </a:lnTo>
                    <a:lnTo>
                      <a:pt x="1000" y="76"/>
                    </a:lnTo>
                    <a:lnTo>
                      <a:pt x="987" y="69"/>
                    </a:lnTo>
                    <a:lnTo>
                      <a:pt x="977" y="64"/>
                    </a:lnTo>
                    <a:lnTo>
                      <a:pt x="973" y="62"/>
                    </a:lnTo>
                    <a:lnTo>
                      <a:pt x="961" y="66"/>
                    </a:lnTo>
                    <a:lnTo>
                      <a:pt x="948" y="67"/>
                    </a:lnTo>
                    <a:lnTo>
                      <a:pt x="934" y="66"/>
                    </a:lnTo>
                    <a:lnTo>
                      <a:pt x="922" y="62"/>
                    </a:lnTo>
                    <a:lnTo>
                      <a:pt x="910" y="60"/>
                    </a:lnTo>
                    <a:lnTo>
                      <a:pt x="903" y="57"/>
                    </a:lnTo>
                    <a:lnTo>
                      <a:pt x="897" y="55"/>
                    </a:lnTo>
                    <a:lnTo>
                      <a:pt x="895" y="54"/>
                    </a:lnTo>
                    <a:lnTo>
                      <a:pt x="875" y="60"/>
                    </a:lnTo>
                    <a:lnTo>
                      <a:pt x="856" y="64"/>
                    </a:lnTo>
                    <a:lnTo>
                      <a:pt x="836" y="66"/>
                    </a:lnTo>
                    <a:lnTo>
                      <a:pt x="818" y="64"/>
                    </a:lnTo>
                    <a:lnTo>
                      <a:pt x="801" y="62"/>
                    </a:lnTo>
                    <a:lnTo>
                      <a:pt x="785" y="59"/>
                    </a:lnTo>
                    <a:lnTo>
                      <a:pt x="773" y="54"/>
                    </a:lnTo>
                    <a:lnTo>
                      <a:pt x="766" y="48"/>
                    </a:lnTo>
                    <a:lnTo>
                      <a:pt x="758" y="41"/>
                    </a:lnTo>
                    <a:lnTo>
                      <a:pt x="748" y="33"/>
                    </a:lnTo>
                    <a:lnTo>
                      <a:pt x="736" y="22"/>
                    </a:lnTo>
                    <a:lnTo>
                      <a:pt x="723" y="12"/>
                    </a:lnTo>
                    <a:lnTo>
                      <a:pt x="709" y="5"/>
                    </a:lnTo>
                    <a:lnTo>
                      <a:pt x="693" y="0"/>
                    </a:lnTo>
                    <a:lnTo>
                      <a:pt x="676" y="1"/>
                    </a:lnTo>
                    <a:lnTo>
                      <a:pt x="660" y="10"/>
                    </a:lnTo>
                    <a:lnTo>
                      <a:pt x="642" y="20"/>
                    </a:lnTo>
                    <a:lnTo>
                      <a:pt x="623" y="27"/>
                    </a:lnTo>
                    <a:lnTo>
                      <a:pt x="603" y="29"/>
                    </a:lnTo>
                    <a:lnTo>
                      <a:pt x="584" y="31"/>
                    </a:lnTo>
                    <a:lnTo>
                      <a:pt x="564" y="29"/>
                    </a:lnTo>
                    <a:lnTo>
                      <a:pt x="544" y="26"/>
                    </a:lnTo>
                    <a:lnTo>
                      <a:pt x="529" y="20"/>
                    </a:lnTo>
                    <a:lnTo>
                      <a:pt x="515" y="15"/>
                    </a:lnTo>
                    <a:lnTo>
                      <a:pt x="503" y="10"/>
                    </a:lnTo>
                    <a:lnTo>
                      <a:pt x="492" y="8"/>
                    </a:lnTo>
                    <a:lnTo>
                      <a:pt x="482" y="7"/>
                    </a:lnTo>
                    <a:lnTo>
                      <a:pt x="472" y="7"/>
                    </a:lnTo>
                    <a:lnTo>
                      <a:pt x="462" y="8"/>
                    </a:lnTo>
                    <a:lnTo>
                      <a:pt x="454" y="10"/>
                    </a:lnTo>
                    <a:lnTo>
                      <a:pt x="447" y="13"/>
                    </a:lnTo>
                    <a:lnTo>
                      <a:pt x="441" y="19"/>
                    </a:lnTo>
                    <a:lnTo>
                      <a:pt x="433" y="27"/>
                    </a:lnTo>
                    <a:lnTo>
                      <a:pt x="425" y="40"/>
                    </a:lnTo>
                    <a:lnTo>
                      <a:pt x="415" y="54"/>
                    </a:lnTo>
                    <a:lnTo>
                      <a:pt x="406" y="71"/>
                    </a:lnTo>
                    <a:lnTo>
                      <a:pt x="396" y="88"/>
                    </a:lnTo>
                    <a:lnTo>
                      <a:pt x="386" y="104"/>
                    </a:lnTo>
                    <a:lnTo>
                      <a:pt x="380" y="118"/>
                    </a:lnTo>
                    <a:lnTo>
                      <a:pt x="376" y="128"/>
                    </a:lnTo>
                    <a:lnTo>
                      <a:pt x="374" y="137"/>
                    </a:lnTo>
                    <a:lnTo>
                      <a:pt x="368" y="148"/>
                    </a:lnTo>
                    <a:lnTo>
                      <a:pt x="362" y="156"/>
                    </a:lnTo>
                    <a:lnTo>
                      <a:pt x="355" y="163"/>
                    </a:lnTo>
                    <a:lnTo>
                      <a:pt x="345" y="170"/>
                    </a:lnTo>
                    <a:lnTo>
                      <a:pt x="333" y="175"/>
                    </a:lnTo>
                    <a:lnTo>
                      <a:pt x="321" y="179"/>
                    </a:lnTo>
                    <a:lnTo>
                      <a:pt x="308" y="181"/>
                    </a:lnTo>
                    <a:lnTo>
                      <a:pt x="294" y="181"/>
                    </a:lnTo>
                    <a:lnTo>
                      <a:pt x="280" y="179"/>
                    </a:lnTo>
                    <a:lnTo>
                      <a:pt x="269" y="175"/>
                    </a:lnTo>
                    <a:lnTo>
                      <a:pt x="257" y="170"/>
                    </a:lnTo>
                    <a:lnTo>
                      <a:pt x="245" y="165"/>
                    </a:lnTo>
                    <a:lnTo>
                      <a:pt x="237" y="158"/>
                    </a:lnTo>
                    <a:lnTo>
                      <a:pt x="229" y="151"/>
                    </a:lnTo>
                    <a:lnTo>
                      <a:pt x="224" y="142"/>
                    </a:lnTo>
                    <a:lnTo>
                      <a:pt x="220" y="134"/>
                    </a:lnTo>
                    <a:lnTo>
                      <a:pt x="216" y="125"/>
                    </a:lnTo>
                    <a:lnTo>
                      <a:pt x="210" y="118"/>
                    </a:lnTo>
                    <a:lnTo>
                      <a:pt x="202" y="109"/>
                    </a:lnTo>
                    <a:lnTo>
                      <a:pt x="194" y="101"/>
                    </a:lnTo>
                    <a:lnTo>
                      <a:pt x="184" y="92"/>
                    </a:lnTo>
                    <a:lnTo>
                      <a:pt x="175" y="81"/>
                    </a:lnTo>
                    <a:lnTo>
                      <a:pt x="161" y="71"/>
                    </a:lnTo>
                    <a:lnTo>
                      <a:pt x="139" y="50"/>
                    </a:lnTo>
                    <a:lnTo>
                      <a:pt x="130" y="33"/>
                    </a:lnTo>
                    <a:lnTo>
                      <a:pt x="128" y="20"/>
                    </a:lnTo>
                    <a:lnTo>
                      <a:pt x="128" y="15"/>
                    </a:lnTo>
                    <a:lnTo>
                      <a:pt x="32" y="10"/>
                    </a:lnTo>
                    <a:lnTo>
                      <a:pt x="4" y="54"/>
                    </a:lnTo>
                    <a:lnTo>
                      <a:pt x="4" y="69"/>
                    </a:lnTo>
                    <a:lnTo>
                      <a:pt x="2" y="109"/>
                    </a:lnTo>
                    <a:lnTo>
                      <a:pt x="0" y="160"/>
                    </a:lnTo>
                    <a:lnTo>
                      <a:pt x="2" y="203"/>
                    </a:lnTo>
                    <a:lnTo>
                      <a:pt x="14" y="203"/>
                    </a:lnTo>
                    <a:lnTo>
                      <a:pt x="14" y="208"/>
                    </a:lnTo>
                    <a:lnTo>
                      <a:pt x="16" y="221"/>
                    </a:lnTo>
                    <a:lnTo>
                      <a:pt x="24" y="240"/>
                    </a:lnTo>
                    <a:lnTo>
                      <a:pt x="45" y="261"/>
                    </a:lnTo>
                    <a:lnTo>
                      <a:pt x="59" y="271"/>
                    </a:lnTo>
                    <a:lnTo>
                      <a:pt x="69" y="280"/>
                    </a:lnTo>
                    <a:lnTo>
                      <a:pt x="79" y="289"/>
                    </a:lnTo>
                    <a:lnTo>
                      <a:pt x="87" y="297"/>
                    </a:lnTo>
                    <a:lnTo>
                      <a:pt x="94" y="306"/>
                    </a:lnTo>
                    <a:lnTo>
                      <a:pt x="100" y="315"/>
                    </a:lnTo>
                    <a:lnTo>
                      <a:pt x="106" y="323"/>
                    </a:lnTo>
                    <a:lnTo>
                      <a:pt x="110" y="332"/>
                    </a:lnTo>
                    <a:lnTo>
                      <a:pt x="116" y="341"/>
                    </a:lnTo>
                    <a:lnTo>
                      <a:pt x="122" y="348"/>
                    </a:lnTo>
                    <a:lnTo>
                      <a:pt x="132" y="355"/>
                    </a:lnTo>
                    <a:lnTo>
                      <a:pt x="141" y="360"/>
                    </a:lnTo>
                    <a:lnTo>
                      <a:pt x="153" y="363"/>
                    </a:lnTo>
                    <a:lnTo>
                      <a:pt x="167" y="367"/>
                    </a:lnTo>
                    <a:lnTo>
                      <a:pt x="181" y="370"/>
                    </a:lnTo>
                    <a:lnTo>
                      <a:pt x="194" y="370"/>
                    </a:lnTo>
                    <a:lnTo>
                      <a:pt x="208" y="369"/>
                    </a:lnTo>
                    <a:lnTo>
                      <a:pt x="220" y="365"/>
                    </a:lnTo>
                    <a:lnTo>
                      <a:pt x="231" y="360"/>
                    </a:lnTo>
                    <a:lnTo>
                      <a:pt x="241" y="353"/>
                    </a:lnTo>
                    <a:lnTo>
                      <a:pt x="249" y="344"/>
                    </a:lnTo>
                    <a:lnTo>
                      <a:pt x="255" y="336"/>
                    </a:lnTo>
                    <a:lnTo>
                      <a:pt x="259" y="327"/>
                    </a:lnTo>
                    <a:lnTo>
                      <a:pt x="263" y="318"/>
                    </a:lnTo>
                    <a:lnTo>
                      <a:pt x="267" y="308"/>
                    </a:lnTo>
                    <a:lnTo>
                      <a:pt x="272" y="292"/>
                    </a:lnTo>
                    <a:lnTo>
                      <a:pt x="280" y="276"/>
                    </a:lnTo>
                    <a:lnTo>
                      <a:pt x="290" y="259"/>
                    </a:lnTo>
                    <a:lnTo>
                      <a:pt x="300" y="243"/>
                    </a:lnTo>
                    <a:lnTo>
                      <a:pt x="310" y="228"/>
                    </a:lnTo>
                    <a:lnTo>
                      <a:pt x="319" y="215"/>
                    </a:lnTo>
                    <a:lnTo>
                      <a:pt x="327" y="208"/>
                    </a:lnTo>
                    <a:lnTo>
                      <a:pt x="333" y="203"/>
                    </a:lnTo>
                    <a:lnTo>
                      <a:pt x="341" y="200"/>
                    </a:lnTo>
                    <a:lnTo>
                      <a:pt x="349" y="196"/>
                    </a:lnTo>
                    <a:lnTo>
                      <a:pt x="359" y="195"/>
                    </a:lnTo>
                    <a:lnTo>
                      <a:pt x="368" y="195"/>
                    </a:lnTo>
                    <a:lnTo>
                      <a:pt x="378" y="196"/>
                    </a:lnTo>
                    <a:lnTo>
                      <a:pt x="390" y="200"/>
                    </a:lnTo>
                    <a:lnTo>
                      <a:pt x="402" y="203"/>
                    </a:lnTo>
                    <a:lnTo>
                      <a:pt x="415" y="208"/>
                    </a:lnTo>
                    <a:lnTo>
                      <a:pt x="431" y="214"/>
                    </a:lnTo>
                    <a:lnTo>
                      <a:pt x="451" y="217"/>
                    </a:lnTo>
                    <a:lnTo>
                      <a:pt x="470" y="219"/>
                    </a:lnTo>
                    <a:lnTo>
                      <a:pt x="490" y="219"/>
                    </a:lnTo>
                    <a:lnTo>
                      <a:pt x="509" y="215"/>
                    </a:lnTo>
                    <a:lnTo>
                      <a:pt x="527" y="208"/>
                    </a:lnTo>
                    <a:lnTo>
                      <a:pt x="544" y="198"/>
                    </a:lnTo>
                    <a:lnTo>
                      <a:pt x="560" y="189"/>
                    </a:lnTo>
                    <a:lnTo>
                      <a:pt x="578" y="188"/>
                    </a:lnTo>
                    <a:lnTo>
                      <a:pt x="593" y="193"/>
                    </a:lnTo>
                    <a:lnTo>
                      <a:pt x="609" y="200"/>
                    </a:lnTo>
                    <a:lnTo>
                      <a:pt x="623" y="210"/>
                    </a:lnTo>
                    <a:lnTo>
                      <a:pt x="635" y="221"/>
                    </a:lnTo>
                    <a:lnTo>
                      <a:pt x="644" y="229"/>
                    </a:lnTo>
                    <a:lnTo>
                      <a:pt x="652" y="236"/>
                    </a:lnTo>
                    <a:lnTo>
                      <a:pt x="660" y="242"/>
                    </a:lnTo>
                    <a:lnTo>
                      <a:pt x="672" y="247"/>
                    </a:lnTo>
                    <a:lnTo>
                      <a:pt x="687" y="250"/>
                    </a:lnTo>
                    <a:lnTo>
                      <a:pt x="705" y="254"/>
                    </a:lnTo>
                    <a:lnTo>
                      <a:pt x="723" y="254"/>
                    </a:lnTo>
                    <a:lnTo>
                      <a:pt x="742" y="254"/>
                    </a:lnTo>
                    <a:lnTo>
                      <a:pt x="762" y="248"/>
                    </a:lnTo>
                    <a:lnTo>
                      <a:pt x="779" y="242"/>
                    </a:lnTo>
                    <a:lnTo>
                      <a:pt x="781" y="243"/>
                    </a:lnTo>
                    <a:lnTo>
                      <a:pt x="787" y="245"/>
                    </a:lnTo>
                    <a:lnTo>
                      <a:pt x="797" y="248"/>
                    </a:lnTo>
                    <a:lnTo>
                      <a:pt x="809" y="252"/>
                    </a:lnTo>
                    <a:lnTo>
                      <a:pt x="820" y="254"/>
                    </a:lnTo>
                    <a:lnTo>
                      <a:pt x="834" y="255"/>
                    </a:lnTo>
                    <a:lnTo>
                      <a:pt x="848" y="254"/>
                    </a:lnTo>
                    <a:lnTo>
                      <a:pt x="860" y="250"/>
                    </a:lnTo>
                    <a:lnTo>
                      <a:pt x="863" y="252"/>
                    </a:lnTo>
                    <a:lnTo>
                      <a:pt x="871" y="257"/>
                    </a:lnTo>
                    <a:lnTo>
                      <a:pt x="887" y="264"/>
                    </a:lnTo>
                    <a:lnTo>
                      <a:pt x="905" y="273"/>
                    </a:lnTo>
                    <a:lnTo>
                      <a:pt x="924" y="278"/>
                    </a:lnTo>
                    <a:lnTo>
                      <a:pt x="948" y="280"/>
                    </a:lnTo>
                    <a:lnTo>
                      <a:pt x="969" y="278"/>
                    </a:lnTo>
                    <a:lnTo>
                      <a:pt x="993" y="269"/>
                    </a:lnTo>
                    <a:lnTo>
                      <a:pt x="995" y="269"/>
                    </a:lnTo>
                    <a:lnTo>
                      <a:pt x="998" y="268"/>
                    </a:lnTo>
                    <a:lnTo>
                      <a:pt x="1006" y="266"/>
                    </a:lnTo>
                    <a:lnTo>
                      <a:pt x="1014" y="266"/>
                    </a:lnTo>
                    <a:lnTo>
                      <a:pt x="1024" y="268"/>
                    </a:lnTo>
                    <a:lnTo>
                      <a:pt x="1034" y="271"/>
                    </a:lnTo>
                    <a:lnTo>
                      <a:pt x="1043" y="278"/>
                    </a:lnTo>
                    <a:lnTo>
                      <a:pt x="1051" y="289"/>
                    </a:lnTo>
                    <a:lnTo>
                      <a:pt x="1063" y="299"/>
                    </a:lnTo>
                    <a:lnTo>
                      <a:pt x="1081" y="308"/>
                    </a:lnTo>
                    <a:lnTo>
                      <a:pt x="1102" y="313"/>
                    </a:lnTo>
                    <a:lnTo>
                      <a:pt x="1126" y="315"/>
                    </a:lnTo>
                    <a:lnTo>
                      <a:pt x="1149" y="311"/>
                    </a:lnTo>
                    <a:lnTo>
                      <a:pt x="1171" y="304"/>
                    </a:lnTo>
                    <a:lnTo>
                      <a:pt x="1190" y="290"/>
                    </a:lnTo>
                    <a:lnTo>
                      <a:pt x="1206" y="269"/>
                    </a:lnTo>
                    <a:lnTo>
                      <a:pt x="1210" y="264"/>
                    </a:lnTo>
                    <a:lnTo>
                      <a:pt x="1222" y="259"/>
                    </a:lnTo>
                    <a:lnTo>
                      <a:pt x="1235" y="261"/>
                    </a:lnTo>
                    <a:lnTo>
                      <a:pt x="1249" y="280"/>
                    </a:lnTo>
                    <a:lnTo>
                      <a:pt x="1259" y="292"/>
                    </a:lnTo>
                    <a:lnTo>
                      <a:pt x="1272" y="299"/>
                    </a:lnTo>
                    <a:lnTo>
                      <a:pt x="1290" y="302"/>
                    </a:lnTo>
                    <a:lnTo>
                      <a:pt x="1310" y="301"/>
                    </a:lnTo>
                    <a:lnTo>
                      <a:pt x="1327" y="297"/>
                    </a:lnTo>
                    <a:lnTo>
                      <a:pt x="1343" y="292"/>
                    </a:lnTo>
                    <a:lnTo>
                      <a:pt x="1353" y="285"/>
                    </a:lnTo>
                    <a:lnTo>
                      <a:pt x="1357" y="280"/>
                    </a:lnTo>
                    <a:lnTo>
                      <a:pt x="1362" y="273"/>
                    </a:lnTo>
                    <a:lnTo>
                      <a:pt x="1378" y="269"/>
                    </a:lnTo>
                    <a:lnTo>
                      <a:pt x="1392" y="269"/>
                    </a:lnTo>
                    <a:lnTo>
                      <a:pt x="1398" y="269"/>
                    </a:lnTo>
                    <a:lnTo>
                      <a:pt x="1462" y="280"/>
                    </a:lnTo>
                    <a:lnTo>
                      <a:pt x="1464" y="282"/>
                    </a:lnTo>
                    <a:lnTo>
                      <a:pt x="1470" y="287"/>
                    </a:lnTo>
                    <a:lnTo>
                      <a:pt x="1480" y="292"/>
                    </a:lnTo>
                    <a:lnTo>
                      <a:pt x="1492" y="297"/>
                    </a:lnTo>
                    <a:lnTo>
                      <a:pt x="1505" y="302"/>
                    </a:lnTo>
                    <a:lnTo>
                      <a:pt x="1519" y="306"/>
                    </a:lnTo>
                    <a:lnTo>
                      <a:pt x="1531" y="304"/>
                    </a:lnTo>
                    <a:lnTo>
                      <a:pt x="1542" y="299"/>
                    </a:lnTo>
                    <a:lnTo>
                      <a:pt x="1552" y="292"/>
                    </a:lnTo>
                    <a:lnTo>
                      <a:pt x="1562" y="289"/>
                    </a:lnTo>
                    <a:lnTo>
                      <a:pt x="1572" y="289"/>
                    </a:lnTo>
                    <a:lnTo>
                      <a:pt x="1584" y="290"/>
                    </a:lnTo>
                    <a:lnTo>
                      <a:pt x="1593" y="295"/>
                    </a:lnTo>
                    <a:lnTo>
                      <a:pt x="1603" y="302"/>
                    </a:lnTo>
                    <a:lnTo>
                      <a:pt x="1613" y="311"/>
                    </a:lnTo>
                    <a:lnTo>
                      <a:pt x="1623" y="322"/>
                    </a:lnTo>
                    <a:lnTo>
                      <a:pt x="1638" y="341"/>
                    </a:lnTo>
                    <a:lnTo>
                      <a:pt x="1650" y="358"/>
                    </a:lnTo>
                    <a:lnTo>
                      <a:pt x="1658" y="374"/>
                    </a:lnTo>
                    <a:lnTo>
                      <a:pt x="1660" y="393"/>
                    </a:lnTo>
                    <a:lnTo>
                      <a:pt x="1662" y="403"/>
                    </a:lnTo>
                    <a:lnTo>
                      <a:pt x="1668" y="416"/>
                    </a:lnTo>
                    <a:lnTo>
                      <a:pt x="1676" y="426"/>
                    </a:lnTo>
                    <a:lnTo>
                      <a:pt x="1687" y="437"/>
                    </a:lnTo>
                    <a:lnTo>
                      <a:pt x="1699" y="447"/>
                    </a:lnTo>
                    <a:lnTo>
                      <a:pt x="1715" y="454"/>
                    </a:lnTo>
                    <a:lnTo>
                      <a:pt x="1730" y="459"/>
                    </a:lnTo>
                    <a:lnTo>
                      <a:pt x="1746" y="463"/>
                    </a:lnTo>
                    <a:lnTo>
                      <a:pt x="1762" y="464"/>
                    </a:lnTo>
                    <a:lnTo>
                      <a:pt x="1775" y="464"/>
                    </a:lnTo>
                    <a:lnTo>
                      <a:pt x="1789" y="463"/>
                    </a:lnTo>
                    <a:lnTo>
                      <a:pt x="1801" y="459"/>
                    </a:lnTo>
                    <a:lnTo>
                      <a:pt x="1811" y="456"/>
                    </a:lnTo>
                    <a:lnTo>
                      <a:pt x="1820" y="450"/>
                    </a:lnTo>
                    <a:lnTo>
                      <a:pt x="1830" y="443"/>
                    </a:lnTo>
                    <a:lnTo>
                      <a:pt x="1836" y="437"/>
                    </a:lnTo>
                    <a:lnTo>
                      <a:pt x="1846" y="428"/>
                    </a:lnTo>
                    <a:lnTo>
                      <a:pt x="1858" y="423"/>
                    </a:lnTo>
                    <a:lnTo>
                      <a:pt x="1873" y="417"/>
                    </a:lnTo>
                    <a:lnTo>
                      <a:pt x="1891" y="412"/>
                    </a:lnTo>
                    <a:lnTo>
                      <a:pt x="1905" y="405"/>
                    </a:lnTo>
                    <a:lnTo>
                      <a:pt x="1914" y="396"/>
                    </a:lnTo>
                    <a:lnTo>
                      <a:pt x="1920" y="386"/>
                    </a:lnTo>
                    <a:lnTo>
                      <a:pt x="1916" y="370"/>
                    </a:lnTo>
                    <a:lnTo>
                      <a:pt x="1908" y="349"/>
                    </a:lnTo>
                    <a:lnTo>
                      <a:pt x="1901" y="325"/>
                    </a:lnTo>
                    <a:lnTo>
                      <a:pt x="1895" y="301"/>
                    </a:lnTo>
                    <a:lnTo>
                      <a:pt x="1891" y="276"/>
                    </a:lnTo>
                    <a:lnTo>
                      <a:pt x="1883" y="276"/>
                    </a:lnTo>
                    <a:lnTo>
                      <a:pt x="1875" y="276"/>
                    </a:lnTo>
                    <a:lnTo>
                      <a:pt x="1867" y="276"/>
                    </a:lnTo>
                    <a:lnTo>
                      <a:pt x="1859" y="2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5400000" scaled="1"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89" name="Group 50"/>
              <p:cNvGrpSpPr>
                <a:grpSpLocks/>
              </p:cNvGrpSpPr>
              <p:nvPr/>
            </p:nvGrpSpPr>
            <p:grpSpPr bwMode="auto">
              <a:xfrm>
                <a:off x="4830" y="2666"/>
                <a:ext cx="817" cy="295"/>
                <a:chOff x="4830" y="2671"/>
                <a:chExt cx="817" cy="295"/>
              </a:xfrm>
            </p:grpSpPr>
            <p:sp>
              <p:nvSpPr>
                <p:cNvPr id="20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10" y="2781"/>
                  <a:ext cx="692" cy="7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hr-HR" altLang="sr-Latn-RS" sz="900" b="1">
                      <a:latin typeface="Frutiger 55 Roman"/>
                    </a:rPr>
                    <a:t>OSIJEK</a:t>
                  </a:r>
                  <a:endParaRPr lang="hr-HR" altLang="sr-Latn-RS" sz="750">
                    <a:latin typeface="Frutiger 55 Roman"/>
                  </a:endParaRPr>
                </a:p>
              </p:txBody>
            </p:sp>
            <p:sp>
              <p:nvSpPr>
                <p:cNvPr id="203" name="Oval 52"/>
                <p:cNvSpPr>
                  <a:spLocks noChangeArrowheads="1"/>
                </p:cNvSpPr>
                <p:nvPr/>
              </p:nvSpPr>
              <p:spPr bwMode="auto">
                <a:xfrm>
                  <a:off x="4830" y="2671"/>
                  <a:ext cx="817" cy="2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</p:grpSp>
          <p:grpSp>
            <p:nvGrpSpPr>
              <p:cNvPr id="190" name="Group 53"/>
              <p:cNvGrpSpPr>
                <a:grpSpLocks/>
              </p:cNvGrpSpPr>
              <p:nvPr/>
            </p:nvGrpSpPr>
            <p:grpSpPr bwMode="auto">
              <a:xfrm>
                <a:off x="3560" y="2938"/>
                <a:ext cx="817" cy="295"/>
                <a:chOff x="4830" y="2671"/>
                <a:chExt cx="817" cy="295"/>
              </a:xfrm>
            </p:grpSpPr>
            <p:sp>
              <p:nvSpPr>
                <p:cNvPr id="20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910" y="2781"/>
                  <a:ext cx="692" cy="7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hr-HR" altLang="sr-Latn-RS" sz="900" b="1">
                      <a:latin typeface="Frutiger 55 Roman"/>
                    </a:rPr>
                    <a:t>GOSPIĆ</a:t>
                  </a:r>
                </a:p>
              </p:txBody>
            </p:sp>
            <p:sp>
              <p:nvSpPr>
                <p:cNvPr id="201" name="Oval 55"/>
                <p:cNvSpPr>
                  <a:spLocks noChangeArrowheads="1"/>
                </p:cNvSpPr>
                <p:nvPr/>
              </p:nvSpPr>
              <p:spPr bwMode="auto">
                <a:xfrm>
                  <a:off x="4830" y="2671"/>
                  <a:ext cx="817" cy="2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</p:grpSp>
          <p:grpSp>
            <p:nvGrpSpPr>
              <p:cNvPr id="191" name="Group 56"/>
              <p:cNvGrpSpPr>
                <a:grpSpLocks/>
              </p:cNvGrpSpPr>
              <p:nvPr/>
            </p:nvGrpSpPr>
            <p:grpSpPr bwMode="auto">
              <a:xfrm>
                <a:off x="3061" y="2666"/>
                <a:ext cx="817" cy="295"/>
                <a:chOff x="4830" y="2671"/>
                <a:chExt cx="817" cy="295"/>
              </a:xfrm>
            </p:grpSpPr>
            <p:sp>
              <p:nvSpPr>
                <p:cNvPr id="19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910" y="2781"/>
                  <a:ext cx="692" cy="7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hr-HR" altLang="sr-Latn-RS" sz="900" b="1">
                      <a:latin typeface="Frutiger 55 Roman"/>
                    </a:rPr>
                    <a:t>RIJEKA</a:t>
                  </a:r>
                </a:p>
              </p:txBody>
            </p:sp>
            <p:sp>
              <p:nvSpPr>
                <p:cNvPr id="199" name="Oval 58"/>
                <p:cNvSpPr>
                  <a:spLocks noChangeArrowheads="1"/>
                </p:cNvSpPr>
                <p:nvPr/>
              </p:nvSpPr>
              <p:spPr bwMode="auto">
                <a:xfrm>
                  <a:off x="4830" y="2671"/>
                  <a:ext cx="817" cy="2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</p:grpSp>
          <p:grpSp>
            <p:nvGrpSpPr>
              <p:cNvPr id="192" name="Group 59"/>
              <p:cNvGrpSpPr>
                <a:grpSpLocks/>
              </p:cNvGrpSpPr>
              <p:nvPr/>
            </p:nvGrpSpPr>
            <p:grpSpPr bwMode="auto">
              <a:xfrm>
                <a:off x="3923" y="3527"/>
                <a:ext cx="817" cy="295"/>
                <a:chOff x="4830" y="2671"/>
                <a:chExt cx="817" cy="295"/>
              </a:xfrm>
            </p:grpSpPr>
            <p:sp>
              <p:nvSpPr>
                <p:cNvPr id="19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910" y="2781"/>
                  <a:ext cx="692" cy="7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hr-HR" altLang="sr-Latn-RS" sz="900" b="1">
                      <a:latin typeface="Frutiger 55 Roman"/>
                    </a:rPr>
                    <a:t>SPLIT </a:t>
                  </a:r>
                </a:p>
              </p:txBody>
            </p:sp>
            <p:sp>
              <p:nvSpPr>
                <p:cNvPr id="197" name="Oval 60"/>
                <p:cNvSpPr>
                  <a:spLocks noChangeArrowheads="1"/>
                </p:cNvSpPr>
                <p:nvPr/>
              </p:nvSpPr>
              <p:spPr bwMode="auto">
                <a:xfrm>
                  <a:off x="4830" y="2671"/>
                  <a:ext cx="817" cy="2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</p:grpSp>
          <p:grpSp>
            <p:nvGrpSpPr>
              <p:cNvPr id="193" name="Group 62"/>
              <p:cNvGrpSpPr>
                <a:grpSpLocks/>
              </p:cNvGrpSpPr>
              <p:nvPr/>
            </p:nvGrpSpPr>
            <p:grpSpPr bwMode="auto">
              <a:xfrm>
                <a:off x="4678" y="3804"/>
                <a:ext cx="725" cy="431"/>
                <a:chOff x="4933" y="3889"/>
                <a:chExt cx="725" cy="431"/>
              </a:xfrm>
            </p:grpSpPr>
            <p:sp>
              <p:nvSpPr>
                <p:cNvPr id="194" name="Oval 63"/>
                <p:cNvSpPr>
                  <a:spLocks noChangeArrowheads="1"/>
                </p:cNvSpPr>
                <p:nvPr/>
              </p:nvSpPr>
              <p:spPr bwMode="auto">
                <a:xfrm>
                  <a:off x="4942" y="3889"/>
                  <a:ext cx="708" cy="431"/>
                </a:xfrm>
                <a:prstGeom prst="ellipse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195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933" y="4031"/>
                  <a:ext cx="725" cy="14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Bef>
                      <a:spcPct val="50000"/>
                    </a:spcBef>
                  </a:pPr>
                  <a:endParaRPr lang="sr-Latn-CS" altLang="sr-Latn-RS" sz="900" b="1">
                    <a:latin typeface="Frutiger 55 Roman"/>
                  </a:endParaRPr>
                </a:p>
              </p:txBody>
            </p:sp>
          </p:grpSp>
        </p:grpSp>
        <p:grpSp>
          <p:nvGrpSpPr>
            <p:cNvPr id="144" name="Group 65"/>
            <p:cNvGrpSpPr>
              <a:grpSpLocks/>
            </p:cNvGrpSpPr>
            <p:nvPr/>
          </p:nvGrpSpPr>
          <p:grpSpPr bwMode="auto">
            <a:xfrm>
              <a:off x="2880" y="3074"/>
              <a:ext cx="817" cy="295"/>
              <a:chOff x="2880" y="3074"/>
              <a:chExt cx="817" cy="295"/>
            </a:xfrm>
          </p:grpSpPr>
          <p:sp>
            <p:nvSpPr>
              <p:cNvPr id="145" name="Text Box 66"/>
              <p:cNvSpPr txBox="1">
                <a:spLocks noChangeArrowheads="1"/>
              </p:cNvSpPr>
              <p:nvPr/>
            </p:nvSpPr>
            <p:spPr bwMode="auto">
              <a:xfrm>
                <a:off x="2960" y="3184"/>
                <a:ext cx="692" cy="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hr-HR" altLang="sr-Latn-RS" sz="900" b="1">
                    <a:latin typeface="Frutiger 55 Roman"/>
                  </a:rPr>
                  <a:t>PULA</a:t>
                </a:r>
              </a:p>
            </p:txBody>
          </p:sp>
          <p:sp>
            <p:nvSpPr>
              <p:cNvPr id="146" name="Oval 67"/>
              <p:cNvSpPr>
                <a:spLocks noChangeArrowheads="1"/>
              </p:cNvSpPr>
              <p:nvPr/>
            </p:nvSpPr>
            <p:spPr bwMode="auto">
              <a:xfrm>
                <a:off x="2880" y="3074"/>
                <a:ext cx="817" cy="295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sr-Latn-RS" altLang="sr-Latn-R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15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BF3C0-D511-462B-8007-C1CD7C70E3A0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13" name="Text Box 135"/>
          <p:cNvSpPr txBox="1">
            <a:spLocks noChangeArrowheads="1"/>
          </p:cNvSpPr>
          <p:nvPr/>
        </p:nvSpPr>
        <p:spPr bwMode="auto">
          <a:xfrm>
            <a:off x="158782" y="1086273"/>
            <a:ext cx="4212000" cy="9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A50021"/>
              </a:buClr>
              <a:defRPr/>
            </a:pPr>
            <a:r>
              <a:rPr lang="hr-HR" sz="1200" b="1" kern="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PREGLED UKUPNOG KREDITIRANJA, GARANCIJA I MANDATNIH POSLOVA</a:t>
            </a:r>
          </a:p>
          <a:p>
            <a:pPr algn="ctr" eaLnBrk="1" hangingPunct="1">
              <a:spcBef>
                <a:spcPts val="600"/>
              </a:spcBef>
              <a:buClr>
                <a:srgbClr val="A50021"/>
              </a:buClr>
              <a:defRPr/>
            </a:pPr>
            <a:r>
              <a:rPr lang="hr-HR" sz="1200" b="1" kern="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PO GRUPAMA KREDITNIH PROGRAMA</a:t>
            </a:r>
          </a:p>
          <a:p>
            <a:pPr algn="ctr" eaLnBrk="1" hangingPunct="1">
              <a:lnSpc>
                <a:spcPct val="50000"/>
              </a:lnSpc>
              <a:spcBef>
                <a:spcPts val="600"/>
              </a:spcBef>
              <a:buClr>
                <a:srgbClr val="A50021"/>
              </a:buClr>
              <a:defRPr/>
            </a:pPr>
            <a:r>
              <a:rPr lang="hr-HR" sz="1200" b="1" kern="0" dirty="0">
                <a:solidFill>
                  <a:schemeClr val="tx2"/>
                </a:solidFill>
                <a:sym typeface="Wingdings" pitchFamily="2" charset="2"/>
              </a:rPr>
              <a:t>- </a:t>
            </a:r>
            <a:r>
              <a:rPr lang="hr-HR" sz="1200" b="1" kern="0" dirty="0">
                <a:solidFill>
                  <a:schemeClr val="tx2"/>
                </a:solidFill>
                <a:latin typeface="Calibri"/>
                <a:sym typeface="Wingdings" pitchFamily="2" charset="2"/>
              </a:rPr>
              <a:t>ODOBRENO U PERIODU OD </a:t>
            </a:r>
            <a:r>
              <a:rPr lang="hr-HR" sz="1200" b="1" kern="0" dirty="0" smtClean="0">
                <a:solidFill>
                  <a:schemeClr val="tx2"/>
                </a:solidFill>
                <a:latin typeface="Calibri"/>
                <a:sym typeface="Wingdings" pitchFamily="2" charset="2"/>
              </a:rPr>
              <a:t>1992. </a:t>
            </a:r>
            <a:r>
              <a:rPr lang="hr-HR" sz="1200" b="1" kern="0" dirty="0">
                <a:solidFill>
                  <a:schemeClr val="tx2"/>
                </a:solidFill>
                <a:latin typeface="Calibri"/>
                <a:sym typeface="Wingdings" pitchFamily="2" charset="2"/>
              </a:rPr>
              <a:t>DO </a:t>
            </a:r>
            <a:r>
              <a:rPr lang="hr-HR" sz="1200" b="1" kern="0" dirty="0" smtClean="0">
                <a:solidFill>
                  <a:schemeClr val="tx2"/>
                </a:solidFill>
                <a:latin typeface="Calibri"/>
                <a:sym typeface="Wingdings" pitchFamily="2" charset="2"/>
              </a:rPr>
              <a:t>2016.* </a:t>
            </a:r>
            <a:r>
              <a:rPr lang="hr-HR" sz="1200" b="1" kern="0" dirty="0">
                <a:solidFill>
                  <a:schemeClr val="tx2"/>
                </a:solidFill>
                <a:sym typeface="Wingdings" pitchFamily="2" charset="2"/>
              </a:rPr>
              <a:t>-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05403"/>
              </p:ext>
            </p:extLst>
          </p:nvPr>
        </p:nvGraphicFramePr>
        <p:xfrm>
          <a:off x="320566" y="2163245"/>
          <a:ext cx="3888432" cy="369941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728192"/>
                <a:gridCol w="1080120"/>
                <a:gridCol w="1080120"/>
              </a:tblGrid>
              <a:tr h="552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noProof="0" dirty="0" smtClean="0"/>
                        <a:t>Broj odobrenja</a:t>
                      </a:r>
                      <a:endParaRPr lang="en-GB" sz="1200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/>
                        <a:t>HRK </a:t>
                      </a:r>
                      <a:r>
                        <a:rPr lang="hr-HR" sz="1200" b="1" noProof="0" dirty="0" smtClean="0"/>
                        <a:t>mil</a:t>
                      </a:r>
                      <a:endParaRPr lang="en-GB" sz="1200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5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kern="1200" dirty="0" smtClean="0"/>
                        <a:t>I. KREDITI</a:t>
                      </a:r>
                      <a:endParaRPr lang="hr-HR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37.678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102.527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6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GOSPODARSTVO</a:t>
                      </a:r>
                      <a:endParaRPr lang="hr-H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14.574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28.778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</a:tr>
              <a:tr h="316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IZVOZ I TURIZAM</a:t>
                      </a:r>
                      <a:endParaRPr lang="hr-H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4.912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43.472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</a:tr>
              <a:tr h="316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INFRASTRUKTURA</a:t>
                      </a:r>
                      <a:endParaRPr lang="hr-H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721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11.972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</a:tr>
              <a:tr h="348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dirty="0" smtClean="0">
                          <a:solidFill>
                            <a:schemeClr val="dk1"/>
                          </a:solidFill>
                        </a:rPr>
                        <a:t>MSP</a:t>
                      </a:r>
                      <a:endParaRPr lang="hr-H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17.471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/>
                        <a:t>18.305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63" marR="91463" marT="45717" marB="45717" anchor="ctr">
                    <a:noFill/>
                  </a:tcPr>
                </a:tc>
              </a:tr>
              <a:tr h="338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II.</a:t>
                      </a:r>
                      <a:r>
                        <a:rPr lang="hr-HR" sz="1200" b="1" baseline="0" dirty="0" smtClean="0"/>
                        <a:t> GARANCIJE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696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28.596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7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/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dirty="0" smtClean="0"/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/>
                    </a:p>
                  </a:txBody>
                  <a:tcPr marL="91463" marR="91463" marT="45717" marB="45717" anchor="ctr">
                    <a:noFill/>
                  </a:tcPr>
                </a:tc>
              </a:tr>
              <a:tr h="338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III. MANDATNI POSLOVI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17.195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/>
                        <a:t>27.042</a:t>
                      </a:r>
                      <a:endParaRPr lang="hr-H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7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b="1" dirty="0" smtClean="0"/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dirty="0" smtClean="0"/>
                    </a:p>
                  </a:txBody>
                  <a:tcPr marL="91463" marR="91463" marT="45717" marB="4571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200" dirty="0" smtClean="0"/>
                    </a:p>
                  </a:txBody>
                  <a:tcPr marL="91463" marR="91463" marT="45717" marB="45717" anchor="ctr">
                    <a:noFill/>
                  </a:tcPr>
                </a:tc>
              </a:tr>
              <a:tr h="414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</a:rPr>
                        <a:t>UKUPNO</a:t>
                      </a: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</a:rPr>
                        <a:t>55.569</a:t>
                      </a: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solidFill>
                            <a:schemeClr val="tx2"/>
                          </a:solidFill>
                        </a:rPr>
                        <a:t>158.165</a:t>
                      </a:r>
                    </a:p>
                  </a:txBody>
                  <a:tcPr marL="91463" marR="91463" marT="45717" marB="4571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94339709"/>
              </p:ext>
            </p:extLst>
          </p:nvPr>
        </p:nvGraphicFramePr>
        <p:xfrm>
          <a:off x="4926013" y="1248809"/>
          <a:ext cx="3909244" cy="237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604582949"/>
              </p:ext>
            </p:extLst>
          </p:nvPr>
        </p:nvGraphicFramePr>
        <p:xfrm>
          <a:off x="4959641" y="4096660"/>
          <a:ext cx="3909244" cy="23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8299" y="156112"/>
            <a:ext cx="6840091" cy="431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b="1" dirty="0" smtClean="0"/>
              <a:t>Ukupna poslovna aktivnost do 31.12.2016.</a:t>
            </a:r>
            <a:endParaRPr lang="hr-H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58344" y="3874451"/>
            <a:ext cx="30600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solidFill>
                  <a:prstClr val="black"/>
                </a:solidFill>
              </a:rPr>
              <a:t>PO IZNOSU I VRSTI PROGRAMA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3701" y="1020176"/>
            <a:ext cx="2701124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1200" b="1" dirty="0">
                <a:solidFill>
                  <a:prstClr val="black"/>
                </a:solidFill>
              </a:rPr>
              <a:t>PO BROJU KREDITA I VRSTI PROGRAMA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457" y="6170992"/>
            <a:ext cx="1712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*privremeni podaci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44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4" name="Object 522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03827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7" name="think-cell Slide" r:id="rId86" imgW="362" imgH="362" progId="TCLayout.ActiveDocument.1">
                  <p:embed/>
                </p:oleObj>
              </mc:Choice>
              <mc:Fallback>
                <p:oleObj name="think-cell Slide" r:id="rId86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r-HR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225" name="TextBox 52224"/>
          <p:cNvSpPr txBox="1"/>
          <p:nvPr/>
        </p:nvSpPr>
        <p:spPr>
          <a:xfrm>
            <a:off x="323528" y="3861048"/>
            <a:ext cx="8697560" cy="2272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2227" name="Text Placeholder 2"/>
          <p:cNvSpPr txBox="1">
            <a:spLocks/>
          </p:cNvSpPr>
          <p:nvPr/>
        </p:nvSpPr>
        <p:spPr bwMode="auto">
          <a:xfrm>
            <a:off x="3621088" y="-17808"/>
            <a:ext cx="5400000" cy="7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hr-HR" altLang="sr-Latn-RS" sz="2400" b="1" dirty="0">
                <a:solidFill>
                  <a:schemeClr val="bg1"/>
                </a:solidFill>
                <a:latin typeface="Calibri" pitchFamily="34" charset="0"/>
              </a:rPr>
              <a:t>Kreditna aktivnost </a:t>
            </a:r>
            <a:r>
              <a:rPr lang="hr-HR" altLang="sr-Latn-RS" sz="2400" b="1" dirty="0" smtClean="0">
                <a:solidFill>
                  <a:schemeClr val="bg1"/>
                </a:solidFill>
                <a:latin typeface="Calibri" pitchFamily="34" charset="0"/>
              </a:rPr>
              <a:t>2007.-2016.</a:t>
            </a:r>
            <a:endParaRPr lang="hr-HR" altLang="sr-Latn-R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846" y="847630"/>
            <a:ext cx="513095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hr-HR" altLang="sr-Latn-RS" sz="1400" b="1" i="1" dirty="0"/>
              <a:t>Od 2010. </a:t>
            </a:r>
            <a:r>
              <a:rPr lang="hr-HR" sz="1400" b="1" i="1" dirty="0"/>
              <a:t>promjena u korist financiranja novih investicija</a:t>
            </a:r>
          </a:p>
          <a:p>
            <a:pPr eaLnBrk="0" hangingPunct="0"/>
            <a:r>
              <a:rPr lang="hr-HR" sz="1204" b="1" i="1" dirty="0" err="1">
                <a:solidFill>
                  <a:prstClr val="white">
                    <a:lumMod val="65000"/>
                  </a:prstClr>
                </a:solidFill>
                <a:latin typeface="Calibri"/>
                <a:cs typeface="Arial" charset="0"/>
              </a:rPr>
              <a:t>Hrk</a:t>
            </a:r>
            <a:r>
              <a:rPr lang="hr-HR" sz="1204" b="1" i="1" dirty="0">
                <a:solidFill>
                  <a:prstClr val="white">
                    <a:lumMod val="6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hr-HR" sz="1204" b="1" i="1" dirty="0" err="1">
                <a:solidFill>
                  <a:prstClr val="white">
                    <a:lumMod val="65000"/>
                  </a:prstClr>
                </a:solidFill>
                <a:latin typeface="Calibri"/>
                <a:cs typeface="Arial" charset="0"/>
              </a:rPr>
              <a:t>mil</a:t>
            </a:r>
            <a:endParaRPr lang="en-US" sz="1204" b="1" i="1" dirty="0">
              <a:solidFill>
                <a:prstClr val="white">
                  <a:lumMod val="65000"/>
                </a:prstClr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17" name="Object 1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02108296"/>
              </p:ext>
            </p:extLst>
          </p:nvPr>
        </p:nvGraphicFramePr>
        <p:xfrm>
          <a:off x="342901" y="1866900"/>
          <a:ext cx="7029399" cy="160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Chart" r:id="rId88" imgW="7029399" imgH="1609740" progId="MSGraph.Chart.8">
                  <p:embed followColorScheme="full"/>
                </p:oleObj>
              </mc:Choice>
              <mc:Fallback>
                <p:oleObj name="Chart" r:id="rId88" imgW="7029399" imgH="16097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342901" y="1866900"/>
                        <a:ext cx="7029399" cy="160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Placeholder 79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254875" y="2833688"/>
            <a:ext cx="7032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E860305-A2A3-43CF-892C-5EC14288713F}" type="datetime'''I''''n''''v''e''''''''st''''''i''c''''''''''i''''j''''''ski'">
              <a:rPr lang="en-US" sz="1200">
                <a:solidFill>
                  <a:srgbClr val="000000"/>
                </a:solidFill>
                <a:sym typeface="+mn-lt"/>
              </a:rPr>
              <a:pPr marL="0" indent="0">
                <a:spcBef>
                  <a:spcPct val="0"/>
                </a:spcBef>
                <a:buNone/>
              </a:pPr>
              <a:t>Investicijski</a:t>
            </a:fld>
            <a:endParaRPr lang="hr-HR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1" name="Text Placeholder 4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254874" y="2247900"/>
            <a:ext cx="2540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F7B3EB0-F157-4F58-AE00-C79DDBDAFCB8}" type="datetime'''''''''''''''''''''O''''''''''B''''''''''''''''''''''''S'''''">
              <a:rPr lang="en-US" sz="1200">
                <a:solidFill>
                  <a:srgbClr val="000000"/>
                </a:solidFill>
                <a:sym typeface="+mn-lt"/>
              </a:rPr>
              <a:pPr marL="0" indent="0">
                <a:spcBef>
                  <a:spcPct val="0"/>
                </a:spcBef>
                <a:buNone/>
              </a:pPr>
              <a:t>OBS</a:t>
            </a:fld>
            <a:endParaRPr lang="hr-HR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72" name="Text Placeholder 77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770688" y="3446463"/>
            <a:ext cx="307975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256F5BE-8868-46E5-AC9F-7869FEE85E76}" type="datetime'''''''2''''''''0''''''''16''''''''''''''.'''''''''''''">
              <a:rPr lang="hr-HR" altLang="en-US" sz="1020" b="1">
                <a:solidFill>
                  <a:srgbClr val="000000"/>
                </a:solidFill>
              </a:rPr>
              <a:pPr/>
              <a:t>2016.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" name="Rectangle 1"/>
          <p:cNvSpPr/>
          <p:nvPr>
            <p:custDataLst>
              <p:tags r:id="rId8"/>
            </p:custDataLst>
          </p:nvPr>
        </p:nvSpPr>
        <p:spPr bwMode="gray">
          <a:xfrm>
            <a:off x="6759575" y="2019300"/>
            <a:ext cx="331788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81BB0E4-97CC-45B5-B723-9459A65A566B}" type="datetime'''''''''''''''''''8''''''''''''.''''''''''''''''65''''''''''9'">
              <a:rPr lang="en-US" altLang="en-US" sz="1020">
                <a:solidFill>
                  <a:schemeClr val="tx1"/>
                </a:solidFill>
              </a:rPr>
              <a:pPr/>
              <a:t>8.659</a:t>
            </a:fld>
            <a:endParaRPr lang="en-US" sz="1020">
              <a:solidFill>
                <a:schemeClr val="tx1"/>
              </a:solidFill>
              <a:sym typeface="+mn-lt"/>
            </a:endParaRPr>
          </a:p>
        </p:txBody>
      </p:sp>
      <p:sp>
        <p:nvSpPr>
          <p:cNvPr id="3" name="Rectangle 2"/>
          <p:cNvSpPr/>
          <p:nvPr>
            <p:custDataLst>
              <p:tags r:id="rId9"/>
            </p:custDataLst>
          </p:nvPr>
        </p:nvSpPr>
        <p:spPr bwMode="gray">
          <a:xfrm>
            <a:off x="6759575" y="2846388"/>
            <a:ext cx="331788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E4EC96C-F754-47D3-B41D-0740AC1C6E68}" type="datetime'''''''''''''''''''''''6''''.''''''''''''6''''''''''4''''''9'">
              <a:rPr lang="en-US" altLang="en-US" sz="1020" smtClean="0">
                <a:solidFill>
                  <a:schemeClr val="bg1"/>
                </a:solidFill>
              </a:rPr>
              <a:pPr/>
              <a:t>6.649</a:t>
            </a:fld>
            <a:endParaRPr lang="en-US" sz="102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10"/>
            </p:custDataLst>
          </p:nvPr>
        </p:nvSpPr>
        <p:spPr bwMode="gray">
          <a:xfrm>
            <a:off x="6759575" y="2260600"/>
            <a:ext cx="331788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0131D7D-3038-437D-AD59-C667F7E9B389}" type="datetime'''''''2''''''''''''''''''.''''''''''''''0''''''1''0'''''''">
              <a:rPr lang="en-US" altLang="en-US" sz="1020" smtClean="0">
                <a:solidFill>
                  <a:schemeClr val="bg1"/>
                </a:solidFill>
              </a:rPr>
              <a:pPr/>
              <a:t>2.010</a:t>
            </a:fld>
            <a:endParaRPr lang="en-US" sz="102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5" name="Text Placeholder 8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663825" y="229552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7B45BD4-6A62-43AA-B440-35D8E3C155E3}" type="datetime'''6''''''''''''''.61''''''6'''''''''''''''''''''''''''''''''">
              <a:rPr lang="en-US" sz="1020">
                <a:solidFill>
                  <a:srgbClr val="000000"/>
                </a:solidFill>
              </a:rPr>
              <a:pPr/>
              <a:t>6.616</a:t>
            </a:fld>
            <a:endParaRPr lang="hr-HR" sz="102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1" name="Text Placeholder 117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663825" y="3198813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CC4909-7433-4953-AEA0-F9BA88B29E38}" type="datetime'''''1''''.''''''''''''''''''4''05'''''''''''''''''">
              <a:rPr lang="en-US" altLang="en-US" sz="1020" smtClean="0">
                <a:solidFill>
                  <a:srgbClr val="FFFFFF"/>
                </a:solidFill>
              </a:rPr>
              <a:pPr/>
              <a:t>1.405</a:t>
            </a:fld>
            <a:endParaRPr lang="hr-HR" sz="102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52" name="Text Placeholder 107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663825" y="2751138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D9EC80F-B7CF-4A94-9B73-B6B840F2EE55}" type="datetime'''''''''''5''''''''.''''''2''1''''2'''''''''''''''">
              <a:rPr lang="en-US" altLang="en-US" sz="1020" smtClean="0">
                <a:solidFill>
                  <a:srgbClr val="FFFFFF"/>
                </a:solidFill>
              </a:rPr>
              <a:pPr/>
              <a:t>5.212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53" name="Text Placeholder 5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989138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8DC1EB6-7A57-4060-B98B-5E0BA9B9B2C4}" type="datetime'''''''''''''2''''''''0''09''''''''''''''''''.'''''''''''''">
              <a:rPr lang="en-US" altLang="en-US" sz="1020" b="1">
                <a:solidFill>
                  <a:srgbClr val="000000"/>
                </a:solidFill>
              </a:rPr>
              <a:pPr/>
              <a:t>2009.</a:t>
            </a:fld>
            <a:endParaRPr lang="hr-HR" sz="102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4" name="Text Placeholder 25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978025" y="2362200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0E3B9C4-04F8-4022-8482-BEFB527AEC93}" type="datetime'''''''''''6''''''.''1''5''''''5'''''''''''''''">
              <a:rPr lang="en-US" sz="1020">
                <a:solidFill>
                  <a:srgbClr val="000000"/>
                </a:solidFill>
              </a:rPr>
              <a:pPr/>
              <a:t>6.155</a:t>
            </a:fld>
            <a:endParaRPr lang="hr-HR" sz="102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5" name="Text Placeholder 14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978025" y="3198813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B9E821-0414-4C43-B76D-9F425A79EA47}" type="datetime'''''1''''.''4''''''2''''''''''4'''''''''''''">
              <a:rPr lang="en-US" altLang="en-US" sz="1020" smtClean="0">
                <a:solidFill>
                  <a:srgbClr val="FFFFFF"/>
                </a:solidFill>
              </a:rPr>
              <a:pPr/>
              <a:t>1.424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56" name="Text Placeholder 15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978025" y="278447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392120A-F838-4D88-ADC0-17FFF74E564E}" type="datetime'''''''''''''''''''''4''''''''''''''''''.''7''''3''''1'''">
              <a:rPr lang="en-US" altLang="en-US" sz="1020" smtClean="0">
                <a:solidFill>
                  <a:srgbClr val="FFFFFF"/>
                </a:solidFill>
              </a:rPr>
              <a:pPr/>
              <a:t>4.731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57" name="Text Placeholder 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308100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59F7E1D-4702-43CA-BE12-C91E2BD51998}" type="datetime'''''2''0''''''''''''''''''''0''''''''8''''''''.'''''">
              <a:rPr lang="en-US" altLang="en-US" sz="1020" b="1">
                <a:solidFill>
                  <a:srgbClr val="000000"/>
                </a:solidFill>
              </a:rPr>
              <a:pPr/>
              <a:t>2008.</a:t>
            </a:fld>
            <a:endParaRPr lang="hr-HR" sz="102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8" name="Text Placeholder 24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296988" y="231457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C5B11FA-5934-4D46-AA3F-7B379A2DB622}" type="datetime'''''''6''''''''''''''''''''''.''''''''''''4''''''84'''''''''">
              <a:rPr lang="en-US" sz="1020">
                <a:solidFill>
                  <a:srgbClr val="000000"/>
                </a:solidFill>
              </a:rPr>
              <a:pPr/>
              <a:t>6.484</a:t>
            </a:fld>
            <a:endParaRPr lang="hr-HR" sz="102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9" name="Text Placeholder 11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296988" y="3084513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CD7B20D-B109-4E30-AAA6-0EE30B3772EE}" type="datetime'''''3''''''''''''''''''''''.''''0''8''''''4'''">
              <a:rPr lang="en-US" altLang="en-US" sz="1020" smtClean="0">
                <a:solidFill>
                  <a:srgbClr val="FFFFFF"/>
                </a:solidFill>
              </a:rPr>
              <a:pPr/>
              <a:t>3.084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0" name="Text Placeholder 1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296988" y="2646363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1B6DF4-3A52-481D-B9A9-1DAADFBBAFAF}" type="datetime'''''''''''''''''''''''''''''''''3''.''''4''''''''0''''''0'">
              <a:rPr lang="en-US" altLang="en-US" sz="1020" smtClean="0">
                <a:solidFill>
                  <a:srgbClr val="FFFFFF"/>
                </a:solidFill>
              </a:rPr>
              <a:pPr/>
              <a:t>3.400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1" name="Text Placeholder 1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27063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06060B8-0C6D-4437-8920-8BB3888F660F}" type="datetime'2''''''''''''''''''00''''7''''''''.'''''">
              <a:rPr lang="en-US" altLang="en-US" sz="1020" b="1">
                <a:solidFill>
                  <a:srgbClr val="000000"/>
                </a:solidFill>
              </a:rPr>
              <a:pPr/>
              <a:t>2007.</a:t>
            </a:fld>
            <a:endParaRPr lang="hr-HR" sz="102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62" name="Text Placeholder 2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15950" y="231457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1165C30-6EAB-4B0A-AFBA-8C053BFCD02E}" type="datetime'''''''''''''''6''''''.''''''''''''''''''''''''5''''''0''9'''">
              <a:rPr lang="en-US" sz="1020">
                <a:solidFill>
                  <a:srgbClr val="000000"/>
                </a:solidFill>
              </a:rPr>
              <a:pPr/>
              <a:t>6.509</a:t>
            </a:fld>
            <a:endParaRPr lang="hr-HR" sz="102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63" name="Text Placeholder 8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15950" y="301307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15140FE-840B-4321-AFFE-91522FC542BA}" type="datetime'''''4''''.''''''''''1''''''''''''''''''4''''''''''6'''''''''">
              <a:rPr lang="en-US" altLang="en-US" sz="1020" smtClean="0">
                <a:solidFill>
                  <a:srgbClr val="FFFFFF"/>
                </a:solidFill>
              </a:rPr>
              <a:pPr/>
              <a:t>4.146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5" name="Text Placeholder 9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15950" y="257492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6859CF3-5E0B-45B7-A49D-27BEBDAA0D70}" type="datetime'''''2''''''''.''''''3''''''6''''''''2'''">
              <a:rPr lang="en-US" altLang="en-US" sz="1020" smtClean="0">
                <a:solidFill>
                  <a:srgbClr val="FFFFFF"/>
                </a:solidFill>
              </a:rPr>
              <a:pPr/>
              <a:t>2.362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49" name="Text Placeholder 12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711700" y="2955925"/>
            <a:ext cx="331788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01DCE14-CB29-4060-A122-D92E9F3A570F}" type="datetime'''''''''''''''''''''''''4.''''''98''''''4'''''''''">
              <a:rPr lang="en-US" altLang="en-US" sz="1020" smtClean="0">
                <a:solidFill>
                  <a:srgbClr val="FFFFFF"/>
                </a:solidFill>
              </a:rPr>
              <a:pPr/>
              <a:t>4.984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50" name="Text Placeholder 110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711700" y="2432050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D0DC7E4-6E39-4A1B-9270-2107DB5F6AAC}" type="datetime'''''''''''''''2''''.7''9''2'''''''''''''''''''''''''">
              <a:rPr lang="en-US" altLang="en-US" sz="1020" smtClean="0">
                <a:solidFill>
                  <a:srgbClr val="FFFFFF"/>
                </a:solidFill>
              </a:rPr>
              <a:pPr/>
              <a:t>2.792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4" name="Text Placeholder 74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041775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5B076E8-5F2C-4C85-BDA5-4F7E784625EC}" type="datetime'''''''''201''''''2.'''''''''''">
              <a:rPr lang="en-US" altLang="en-US" sz="1020" b="1">
                <a:solidFill>
                  <a:srgbClr val="000000"/>
                </a:solidFill>
              </a:rPr>
              <a:pPr/>
              <a:t>2012.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85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997325" y="1809750"/>
            <a:ext cx="3968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072FE57-9A7A-4432-847A-FCAF2782D392}" type="datetime'''1''''''''''''''''''0.''''''2''2''''''''''''''''''9'''">
              <a:rPr lang="en-US" sz="1020">
                <a:solidFill>
                  <a:srgbClr val="000000"/>
                </a:solidFill>
              </a:rPr>
              <a:pPr/>
              <a:t>10.229</a:t>
            </a:fld>
            <a:endParaRPr lang="hr-HR" sz="102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2" name="Text Placeholder 119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030663" y="2932113"/>
            <a:ext cx="331788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BB8BB77-8FB8-40D6-94E0-0DC88B00E34C}" type="datetime'''''''''''''''''''''''5''''''.''''''''''''3''''96'''''''''">
              <a:rPr lang="en-US" altLang="en-US" sz="1020" smtClean="0">
                <a:solidFill>
                  <a:srgbClr val="FFFFFF"/>
                </a:solidFill>
              </a:rPr>
              <a:pPr/>
              <a:t>5.396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9" name="Text Placeholder 109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030663" y="2241550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BC68A53-B648-4AC7-A653-A7D16176E5A7}" type="datetime'4''''''''''''.''''8''''''3''''''''''''''''''''''4'''''''''''''">
              <a:rPr lang="en-US" altLang="en-US" sz="1020" smtClean="0">
                <a:solidFill>
                  <a:srgbClr val="FFFFFF"/>
                </a:solidFill>
              </a:rPr>
              <a:pPr/>
              <a:t>4.834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0" name="Text Placeholder 73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360738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0E1B2C5-3719-4EEE-BE46-B01696D88D80}" type="datetime'''2''''''''0''''''''''''''''''''''1''''1.'''''''''">
              <a:rPr lang="en-US" altLang="en-US" sz="1020" b="1">
                <a:solidFill>
                  <a:srgbClr val="000000"/>
                </a:solidFill>
              </a:rPr>
              <a:pPr/>
              <a:t>2011.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" name="Text Placeholder 84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3349625" y="2305050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67900E3-4E31-4C6E-9952-D53B1B254748}" type="datetime'''''''''''''''6''''''''.''''''''''''''''''''''5''70'''''">
              <a:rPr lang="en-US" sz="1020">
                <a:solidFill>
                  <a:srgbClr val="000000"/>
                </a:solidFill>
              </a:rPr>
              <a:pPr/>
              <a:t>6.570</a:t>
            </a:fld>
            <a:endParaRPr lang="hr-HR" sz="102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2" name="Text Placeholder 118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349625" y="3103563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3A0FA87-A6B7-418F-AF54-9ABBA983FF36}" type="datetime'''''2''''''''''''''''''''''''''''''''''.''''7''''''''8''''''8'">
              <a:rPr lang="en-US" altLang="en-US" sz="1020" smtClean="0">
                <a:solidFill>
                  <a:srgbClr val="FFFFFF"/>
                </a:solidFill>
              </a:rPr>
              <a:pPr/>
              <a:t>2.788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3" name="Text Placeholder 108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3349625" y="2660650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0A75A57-DE60-47DC-A086-8149287F86DB}" type="datetime'''''''''''''''''''3''''''''''.''7''''8''''''''''''2'''''''''''">
              <a:rPr lang="en-US" altLang="en-US" sz="1020" smtClean="0">
                <a:solidFill>
                  <a:srgbClr val="FFFFFF"/>
                </a:solidFill>
              </a:rPr>
              <a:pPr/>
              <a:t>3.782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4" name="Text Placeholder 7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674938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1B02A64-864A-4AA8-BCC0-D60C92B2F7B8}" type="datetime'''''''2''''''0''''''''''''''''''1''0''''''.'''''">
              <a:rPr lang="en-US" altLang="en-US" sz="1020" b="1">
                <a:solidFill>
                  <a:srgbClr val="000000"/>
                </a:solidFill>
              </a:rPr>
              <a:pPr/>
              <a:t>2010.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Text Placeholder 77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089650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8D91282-C46C-490B-978D-DC37768C5B5A}" type="datetime'''''2''''''''''''''''''''''''''''0''1''5''''''''''''''.'''">
              <a:rPr lang="en-US" altLang="en-US" sz="1020" b="1">
                <a:solidFill>
                  <a:srgbClr val="000000"/>
                </a:solidFill>
              </a:rPr>
              <a:pPr/>
              <a:t>2015.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3" name="Text Placeholder 88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078538" y="214312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2F0EFFF-EAE4-4A20-8DF0-6183BA4A19D3}" type="datetime'''''''''''7''''.''''''79''''''''''''''3'''''''''''''''''''''''">
              <a:rPr lang="en-US" sz="1020">
                <a:solidFill>
                  <a:srgbClr val="000000"/>
                </a:solidFill>
              </a:rPr>
              <a:pPr/>
              <a:t>7.793</a:t>
            </a:fld>
            <a:endParaRPr lang="hr-HR" sz="102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9" name="Text Placeholder 12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078538" y="2860675"/>
            <a:ext cx="331788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49C3A3C-ABF2-44A8-A037-192FF3566FD5}" type="datetime'''''''6''''''''''''''.''''''3''''''9''0'''">
              <a:rPr lang="en-US" altLang="en-US" sz="1020" smtClean="0">
                <a:solidFill>
                  <a:schemeClr val="bg1"/>
                </a:solidFill>
              </a:rPr>
              <a:pPr/>
              <a:t>6.390</a:t>
            </a:fld>
            <a:endParaRPr lang="hr-HR" sz="1020" dirty="0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66" name="Text Placeholder 11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6078538" y="2336800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2B9D824-E25D-4168-89EB-1C394CA08ECF}" type="datetime'''''1''''''.''''''''''''''''''''''''''''''''4''''''''03'">
              <a:rPr lang="en-US" altLang="en-US" sz="1020" smtClean="0">
                <a:solidFill>
                  <a:schemeClr val="bg1"/>
                </a:solidFill>
              </a:rPr>
              <a:pPr/>
              <a:t>1.403</a:t>
            </a:fld>
            <a:endParaRPr lang="hr-HR" sz="102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7" name="Text Placeholder 76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408613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59C2324-4C1E-42C3-8191-DB0F4B53A785}" type="datetime'''''20''1''4''''''''''''''''''''''.'">
              <a:rPr lang="en-US" altLang="en-US" sz="1020" b="1">
                <a:solidFill>
                  <a:srgbClr val="000000"/>
                </a:solidFill>
              </a:rPr>
              <a:pPr/>
              <a:t>2014.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5" name="Text Placeholder 87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5397500" y="258127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6114AFF-0031-4C05-8911-6A091C35FC53}" type="datetime'''''''''''''''''4''.''''''''''''5''''''''''2''''''''''''6'">
              <a:rPr lang="en-US" sz="1020">
                <a:solidFill>
                  <a:srgbClr val="000000"/>
                </a:solidFill>
              </a:rPr>
              <a:pPr/>
              <a:t>4.526</a:t>
            </a:fld>
            <a:endParaRPr lang="hr-HR" sz="102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Text Placeholder 121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5397500" y="3089275"/>
            <a:ext cx="331788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39D6645-F1CD-4779-86B1-28C957CE6D4D}" type="datetime'''''''''3''''''''''''.0''''''1''3'''''''''''''''''''''">
              <a:rPr lang="en-US" altLang="en-US" sz="1020" smtClean="0">
                <a:solidFill>
                  <a:srgbClr val="FFFFFF"/>
                </a:solidFill>
              </a:rPr>
              <a:pPr/>
              <a:t>3.013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8" name="Text Placeholder 111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397500" y="278447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8ED7290-FF1B-4703-A183-2B2C04462363}" type="datetime'1''''''.''''''5''''''''''1''4'''''''">
              <a:rPr lang="en-US" altLang="en-US" sz="1020" smtClean="0">
                <a:solidFill>
                  <a:srgbClr val="FFFFFF"/>
                </a:solidFill>
              </a:rPr>
              <a:pPr/>
              <a:t>1.514</a:t>
            </a:fld>
            <a:endParaRPr lang="hr-HR" sz="102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6" name="Text Placeholder 75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4722813" y="3446463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CA6D1FA-5BB5-4773-BA9E-62CA501F4D72}" type="datetime'2''''0''''''''''''1''''''3''''''''''''''''''.'''''''''''">
              <a:rPr lang="en-US" altLang="en-US" sz="1020" b="1">
                <a:solidFill>
                  <a:srgbClr val="000000"/>
                </a:solidFill>
              </a:rPr>
              <a:pPr/>
              <a:t>2013.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7" name="Text Placeholder 86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4711700" y="2143125"/>
            <a:ext cx="33178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numCol="1" spcCol="0" anchor="b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9EF38A7-2ABA-4D7E-9313-AFB483B6E3EA}" type="datetime'''''7''''''.''''''''''''''''''''''''''''7''''7''''''''''''6'">
              <a:rPr lang="en-US" sz="1020">
                <a:solidFill>
                  <a:srgbClr val="000000"/>
                </a:solidFill>
              </a:rPr>
              <a:pPr/>
              <a:t>7.776</a:t>
            </a:fld>
            <a:endParaRPr lang="hr-HR" sz="102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9" name="Left Brace 149"/>
          <p:cNvSpPr/>
          <p:nvPr/>
        </p:nvSpPr>
        <p:spPr>
          <a:xfrm rot="5400000">
            <a:off x="3468221" y="303232"/>
            <a:ext cx="639290" cy="2858379"/>
          </a:xfrm>
          <a:custGeom>
            <a:avLst/>
            <a:gdLst>
              <a:gd name="connsiteX0" fmla="*/ 503898 w 503898"/>
              <a:gd name="connsiteY0" fmla="*/ 2592288 h 2592288"/>
              <a:gd name="connsiteX1" fmla="*/ 251949 w 503898"/>
              <a:gd name="connsiteY1" fmla="*/ 2550298 h 2592288"/>
              <a:gd name="connsiteX2" fmla="*/ 251949 w 503898"/>
              <a:gd name="connsiteY2" fmla="*/ 2328725 h 2592288"/>
              <a:gd name="connsiteX3" fmla="*/ 0 w 503898"/>
              <a:gd name="connsiteY3" fmla="*/ 2286735 h 2592288"/>
              <a:gd name="connsiteX4" fmla="*/ 251949 w 503898"/>
              <a:gd name="connsiteY4" fmla="*/ 2244745 h 2592288"/>
              <a:gd name="connsiteX5" fmla="*/ 251949 w 503898"/>
              <a:gd name="connsiteY5" fmla="*/ 41990 h 2592288"/>
              <a:gd name="connsiteX6" fmla="*/ 503898 w 503898"/>
              <a:gd name="connsiteY6" fmla="*/ 0 h 2592288"/>
              <a:gd name="connsiteX7" fmla="*/ 503898 w 503898"/>
              <a:gd name="connsiteY7" fmla="*/ 2592288 h 2592288"/>
              <a:gd name="connsiteX0" fmla="*/ 503898 w 503898"/>
              <a:gd name="connsiteY0" fmla="*/ 2592288 h 2592288"/>
              <a:gd name="connsiteX1" fmla="*/ 251949 w 503898"/>
              <a:gd name="connsiteY1" fmla="*/ 2550298 h 2592288"/>
              <a:gd name="connsiteX2" fmla="*/ 251949 w 503898"/>
              <a:gd name="connsiteY2" fmla="*/ 2328725 h 2592288"/>
              <a:gd name="connsiteX3" fmla="*/ 0 w 503898"/>
              <a:gd name="connsiteY3" fmla="*/ 2286735 h 2592288"/>
              <a:gd name="connsiteX4" fmla="*/ 251949 w 503898"/>
              <a:gd name="connsiteY4" fmla="*/ 2244745 h 2592288"/>
              <a:gd name="connsiteX5" fmla="*/ 251949 w 503898"/>
              <a:gd name="connsiteY5" fmla="*/ 41990 h 2592288"/>
              <a:gd name="connsiteX6" fmla="*/ 503898 w 503898"/>
              <a:gd name="connsiteY6" fmla="*/ 0 h 2592288"/>
              <a:gd name="connsiteX0" fmla="*/ 503898 w 503898"/>
              <a:gd name="connsiteY0" fmla="*/ 2592288 h 2592288"/>
              <a:gd name="connsiteX1" fmla="*/ 251949 w 503898"/>
              <a:gd name="connsiteY1" fmla="*/ 2550298 h 2592288"/>
              <a:gd name="connsiteX2" fmla="*/ 251949 w 503898"/>
              <a:gd name="connsiteY2" fmla="*/ 2328725 h 2592288"/>
              <a:gd name="connsiteX3" fmla="*/ 0 w 503898"/>
              <a:gd name="connsiteY3" fmla="*/ 2286735 h 2592288"/>
              <a:gd name="connsiteX4" fmla="*/ 251949 w 503898"/>
              <a:gd name="connsiteY4" fmla="*/ 2244745 h 2592288"/>
              <a:gd name="connsiteX5" fmla="*/ 251949 w 503898"/>
              <a:gd name="connsiteY5" fmla="*/ 41990 h 2592288"/>
              <a:gd name="connsiteX6" fmla="*/ 503898 w 503898"/>
              <a:gd name="connsiteY6" fmla="*/ 0 h 2592288"/>
              <a:gd name="connsiteX7" fmla="*/ 503898 w 503898"/>
              <a:gd name="connsiteY7" fmla="*/ 2592288 h 2592288"/>
              <a:gd name="connsiteX0" fmla="*/ 503898 w 503898"/>
              <a:gd name="connsiteY0" fmla="*/ 2592288 h 2592288"/>
              <a:gd name="connsiteX1" fmla="*/ 251949 w 503898"/>
              <a:gd name="connsiteY1" fmla="*/ 2550298 h 2592288"/>
              <a:gd name="connsiteX2" fmla="*/ 251949 w 503898"/>
              <a:gd name="connsiteY2" fmla="*/ 2412545 h 2592288"/>
              <a:gd name="connsiteX3" fmla="*/ 0 w 503898"/>
              <a:gd name="connsiteY3" fmla="*/ 2286735 h 2592288"/>
              <a:gd name="connsiteX4" fmla="*/ 251949 w 503898"/>
              <a:gd name="connsiteY4" fmla="*/ 2244745 h 2592288"/>
              <a:gd name="connsiteX5" fmla="*/ 251949 w 503898"/>
              <a:gd name="connsiteY5" fmla="*/ 41990 h 2592288"/>
              <a:gd name="connsiteX6" fmla="*/ 503898 w 503898"/>
              <a:gd name="connsiteY6" fmla="*/ 0 h 2592288"/>
              <a:gd name="connsiteX0" fmla="*/ 541998 w 541998"/>
              <a:gd name="connsiteY0" fmla="*/ 2592288 h 2601445"/>
              <a:gd name="connsiteX1" fmla="*/ 290049 w 541998"/>
              <a:gd name="connsiteY1" fmla="*/ 2550298 h 2601445"/>
              <a:gd name="connsiteX2" fmla="*/ 290049 w 541998"/>
              <a:gd name="connsiteY2" fmla="*/ 2328725 h 2601445"/>
              <a:gd name="connsiteX3" fmla="*/ 38100 w 541998"/>
              <a:gd name="connsiteY3" fmla="*/ 2286735 h 2601445"/>
              <a:gd name="connsiteX4" fmla="*/ 290049 w 541998"/>
              <a:gd name="connsiteY4" fmla="*/ 2244745 h 2601445"/>
              <a:gd name="connsiteX5" fmla="*/ 290049 w 541998"/>
              <a:gd name="connsiteY5" fmla="*/ 41990 h 2601445"/>
              <a:gd name="connsiteX6" fmla="*/ 541998 w 541998"/>
              <a:gd name="connsiteY6" fmla="*/ 0 h 2601445"/>
              <a:gd name="connsiteX7" fmla="*/ 541998 w 541998"/>
              <a:gd name="connsiteY7" fmla="*/ 2592288 h 2601445"/>
              <a:gd name="connsiteX0" fmla="*/ 541998 w 541998"/>
              <a:gd name="connsiteY0" fmla="*/ 2592288 h 2601445"/>
              <a:gd name="connsiteX1" fmla="*/ 290049 w 541998"/>
              <a:gd name="connsiteY1" fmla="*/ 2550298 h 2601445"/>
              <a:gd name="connsiteX2" fmla="*/ 290049 w 541998"/>
              <a:gd name="connsiteY2" fmla="*/ 2412545 h 2601445"/>
              <a:gd name="connsiteX3" fmla="*/ 0 w 541998"/>
              <a:gd name="connsiteY3" fmla="*/ 2599155 h 2601445"/>
              <a:gd name="connsiteX4" fmla="*/ 290049 w 541998"/>
              <a:gd name="connsiteY4" fmla="*/ 2244745 h 2601445"/>
              <a:gd name="connsiteX5" fmla="*/ 290049 w 541998"/>
              <a:gd name="connsiteY5" fmla="*/ 41990 h 2601445"/>
              <a:gd name="connsiteX6" fmla="*/ 541998 w 541998"/>
              <a:gd name="connsiteY6" fmla="*/ 0 h 2601445"/>
              <a:gd name="connsiteX0" fmla="*/ 541998 w 541998"/>
              <a:gd name="connsiteY0" fmla="*/ 2592288 h 2601445"/>
              <a:gd name="connsiteX1" fmla="*/ 290049 w 541998"/>
              <a:gd name="connsiteY1" fmla="*/ 2550298 h 2601445"/>
              <a:gd name="connsiteX2" fmla="*/ 290049 w 541998"/>
              <a:gd name="connsiteY2" fmla="*/ 2328725 h 2601445"/>
              <a:gd name="connsiteX3" fmla="*/ 2120 w 541998"/>
              <a:gd name="connsiteY3" fmla="*/ 1734473 h 2601445"/>
              <a:gd name="connsiteX4" fmla="*/ 290049 w 541998"/>
              <a:gd name="connsiteY4" fmla="*/ 2244745 h 2601445"/>
              <a:gd name="connsiteX5" fmla="*/ 290049 w 541998"/>
              <a:gd name="connsiteY5" fmla="*/ 41990 h 2601445"/>
              <a:gd name="connsiteX6" fmla="*/ 541998 w 541998"/>
              <a:gd name="connsiteY6" fmla="*/ 0 h 2601445"/>
              <a:gd name="connsiteX7" fmla="*/ 541998 w 541998"/>
              <a:gd name="connsiteY7" fmla="*/ 2592288 h 2601445"/>
              <a:gd name="connsiteX0" fmla="*/ 541998 w 541998"/>
              <a:gd name="connsiteY0" fmla="*/ 2592288 h 2601445"/>
              <a:gd name="connsiteX1" fmla="*/ 290049 w 541998"/>
              <a:gd name="connsiteY1" fmla="*/ 2550298 h 2601445"/>
              <a:gd name="connsiteX2" fmla="*/ 290049 w 541998"/>
              <a:gd name="connsiteY2" fmla="*/ 2412545 h 2601445"/>
              <a:gd name="connsiteX3" fmla="*/ 0 w 541998"/>
              <a:gd name="connsiteY3" fmla="*/ 2599155 h 2601445"/>
              <a:gd name="connsiteX4" fmla="*/ 290049 w 541998"/>
              <a:gd name="connsiteY4" fmla="*/ 2244745 h 2601445"/>
              <a:gd name="connsiteX5" fmla="*/ 290049 w 541998"/>
              <a:gd name="connsiteY5" fmla="*/ 41990 h 2601445"/>
              <a:gd name="connsiteX6" fmla="*/ 541998 w 541998"/>
              <a:gd name="connsiteY6" fmla="*/ 0 h 2601445"/>
              <a:gd name="connsiteX0" fmla="*/ 628351 w 628351"/>
              <a:gd name="connsiteY0" fmla="*/ 2592288 h 3387699"/>
              <a:gd name="connsiteX1" fmla="*/ 376402 w 628351"/>
              <a:gd name="connsiteY1" fmla="*/ 2550298 h 3387699"/>
              <a:gd name="connsiteX2" fmla="*/ 376402 w 628351"/>
              <a:gd name="connsiteY2" fmla="*/ 2328725 h 3387699"/>
              <a:gd name="connsiteX3" fmla="*/ 88473 w 628351"/>
              <a:gd name="connsiteY3" fmla="*/ 1734473 h 3387699"/>
              <a:gd name="connsiteX4" fmla="*/ 376402 w 628351"/>
              <a:gd name="connsiteY4" fmla="*/ 2244745 h 3387699"/>
              <a:gd name="connsiteX5" fmla="*/ 376402 w 628351"/>
              <a:gd name="connsiteY5" fmla="*/ 41990 h 3387699"/>
              <a:gd name="connsiteX6" fmla="*/ 628351 w 628351"/>
              <a:gd name="connsiteY6" fmla="*/ 0 h 3387699"/>
              <a:gd name="connsiteX7" fmla="*/ 628351 w 628351"/>
              <a:gd name="connsiteY7" fmla="*/ 2592288 h 3387699"/>
              <a:gd name="connsiteX0" fmla="*/ 628351 w 628351"/>
              <a:gd name="connsiteY0" fmla="*/ 2592288 h 3387699"/>
              <a:gd name="connsiteX1" fmla="*/ 376402 w 628351"/>
              <a:gd name="connsiteY1" fmla="*/ 2550298 h 3387699"/>
              <a:gd name="connsiteX2" fmla="*/ 376402 w 628351"/>
              <a:gd name="connsiteY2" fmla="*/ 2412545 h 3387699"/>
              <a:gd name="connsiteX3" fmla="*/ 0 w 628351"/>
              <a:gd name="connsiteY3" fmla="*/ 3387138 h 3387699"/>
              <a:gd name="connsiteX4" fmla="*/ 376402 w 628351"/>
              <a:gd name="connsiteY4" fmla="*/ 2244745 h 3387699"/>
              <a:gd name="connsiteX5" fmla="*/ 376402 w 628351"/>
              <a:gd name="connsiteY5" fmla="*/ 41990 h 3387699"/>
              <a:gd name="connsiteX6" fmla="*/ 628351 w 628351"/>
              <a:gd name="connsiteY6" fmla="*/ 0 h 3387699"/>
              <a:gd name="connsiteX0" fmla="*/ 539878 w 539878"/>
              <a:gd name="connsiteY0" fmla="*/ 2592288 h 2748771"/>
              <a:gd name="connsiteX1" fmla="*/ 287929 w 539878"/>
              <a:gd name="connsiteY1" fmla="*/ 2550298 h 2748771"/>
              <a:gd name="connsiteX2" fmla="*/ 287929 w 539878"/>
              <a:gd name="connsiteY2" fmla="*/ 2328725 h 2748771"/>
              <a:gd name="connsiteX3" fmla="*/ 0 w 539878"/>
              <a:gd name="connsiteY3" fmla="*/ 1734473 h 2748771"/>
              <a:gd name="connsiteX4" fmla="*/ 287929 w 539878"/>
              <a:gd name="connsiteY4" fmla="*/ 2244745 h 2748771"/>
              <a:gd name="connsiteX5" fmla="*/ 287929 w 539878"/>
              <a:gd name="connsiteY5" fmla="*/ 41990 h 2748771"/>
              <a:gd name="connsiteX6" fmla="*/ 539878 w 539878"/>
              <a:gd name="connsiteY6" fmla="*/ 0 h 2748771"/>
              <a:gd name="connsiteX7" fmla="*/ 539878 w 539878"/>
              <a:gd name="connsiteY7" fmla="*/ 2592288 h 2748771"/>
              <a:gd name="connsiteX0" fmla="*/ 539878 w 539878"/>
              <a:gd name="connsiteY0" fmla="*/ 2592288 h 2748771"/>
              <a:gd name="connsiteX1" fmla="*/ 287929 w 539878"/>
              <a:gd name="connsiteY1" fmla="*/ 2550298 h 2748771"/>
              <a:gd name="connsiteX2" fmla="*/ 287929 w 539878"/>
              <a:gd name="connsiteY2" fmla="*/ 2412545 h 2748771"/>
              <a:gd name="connsiteX3" fmla="*/ 156205 w 539878"/>
              <a:gd name="connsiteY3" fmla="*/ 2747321 h 2748771"/>
              <a:gd name="connsiteX4" fmla="*/ 287929 w 539878"/>
              <a:gd name="connsiteY4" fmla="*/ 2244745 h 2748771"/>
              <a:gd name="connsiteX5" fmla="*/ 287929 w 539878"/>
              <a:gd name="connsiteY5" fmla="*/ 41990 h 2748771"/>
              <a:gd name="connsiteX6" fmla="*/ 539878 w 539878"/>
              <a:gd name="connsiteY6" fmla="*/ 0 h 274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878" h="2748771" stroke="0" extrusionOk="0">
                <a:moveTo>
                  <a:pt x="539878" y="2592288"/>
                </a:moveTo>
                <a:cubicBezTo>
                  <a:pt x="400730" y="2592288"/>
                  <a:pt x="287929" y="2573488"/>
                  <a:pt x="287929" y="2550298"/>
                </a:cubicBezTo>
                <a:lnTo>
                  <a:pt x="287929" y="2328725"/>
                </a:lnTo>
                <a:cubicBezTo>
                  <a:pt x="287929" y="2305535"/>
                  <a:pt x="139148" y="1734473"/>
                  <a:pt x="0" y="1734473"/>
                </a:cubicBezTo>
                <a:cubicBezTo>
                  <a:pt x="139148" y="1734473"/>
                  <a:pt x="287929" y="2267935"/>
                  <a:pt x="287929" y="2244745"/>
                </a:cubicBezTo>
                <a:lnTo>
                  <a:pt x="287929" y="41990"/>
                </a:lnTo>
                <a:cubicBezTo>
                  <a:pt x="287929" y="18800"/>
                  <a:pt x="400730" y="0"/>
                  <a:pt x="539878" y="0"/>
                </a:cubicBezTo>
                <a:lnTo>
                  <a:pt x="539878" y="2592288"/>
                </a:lnTo>
                <a:close/>
              </a:path>
              <a:path w="539878" h="2748771" fill="none">
                <a:moveTo>
                  <a:pt x="539878" y="2592288"/>
                </a:moveTo>
                <a:cubicBezTo>
                  <a:pt x="400730" y="2592288"/>
                  <a:pt x="287929" y="2573488"/>
                  <a:pt x="287929" y="2550298"/>
                </a:cubicBezTo>
                <a:lnTo>
                  <a:pt x="287929" y="2412545"/>
                </a:lnTo>
                <a:cubicBezTo>
                  <a:pt x="287929" y="2389355"/>
                  <a:pt x="156205" y="2775288"/>
                  <a:pt x="156205" y="2747321"/>
                </a:cubicBezTo>
                <a:cubicBezTo>
                  <a:pt x="156205" y="2719354"/>
                  <a:pt x="287929" y="2267935"/>
                  <a:pt x="287929" y="2244745"/>
                </a:cubicBezTo>
                <a:lnTo>
                  <a:pt x="287929" y="41990"/>
                </a:lnTo>
                <a:cubicBezTo>
                  <a:pt x="287929" y="18800"/>
                  <a:pt x="400730" y="0"/>
                  <a:pt x="539878" y="0"/>
                </a:cubicBezTo>
              </a:path>
            </a:pathLst>
          </a:cu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hr-HR" sz="1020" b="1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59588" y="1350314"/>
            <a:ext cx="1250225" cy="478596"/>
          </a:xfrm>
          <a:prstGeom prst="roundRect">
            <a:avLst>
              <a:gd name="adj" fmla="val 20639"/>
            </a:avLst>
          </a:prstGeom>
          <a:ln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hr-HR" sz="10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2010-2013 Modeli A, A+, PRG</a:t>
            </a:r>
          </a:p>
        </p:txBody>
      </p:sp>
      <p:graphicFrame>
        <p:nvGraphicFramePr>
          <p:cNvPr id="73" name="Object 72"/>
          <p:cNvGraphicFramePr>
            <a:graphicFrameLocks/>
          </p:cNvGraphicFramePr>
          <p:nvPr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636734024"/>
              </p:ext>
            </p:extLst>
          </p:nvPr>
        </p:nvGraphicFramePr>
        <p:xfrm>
          <a:off x="342901" y="4267200"/>
          <a:ext cx="702939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9" name="Chart" r:id="rId90" imgW="7029399" imgH="1371600" progId="MSGraph.Chart.8">
                  <p:embed followColorScheme="full"/>
                </p:oleObj>
              </mc:Choice>
              <mc:Fallback>
                <p:oleObj name="Chart" r:id="rId90" imgW="7029399" imgH="13716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342901" y="4267200"/>
                        <a:ext cx="7029399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354" name="Straight Connector 52353"/>
          <p:cNvCxnSpPr/>
          <p:nvPr>
            <p:custDataLst>
              <p:tags r:id="rId48"/>
            </p:custDataLst>
          </p:nvPr>
        </p:nvCxnSpPr>
        <p:spPr bwMode="auto">
          <a:xfrm flipH="1">
            <a:off x="7181850" y="5356225"/>
            <a:ext cx="47625" cy="1016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12" name="Rectangle 52311"/>
          <p:cNvSpPr/>
          <p:nvPr>
            <p:custDataLst>
              <p:tags r:id="rId49"/>
            </p:custDataLst>
          </p:nvPr>
        </p:nvSpPr>
        <p:spPr bwMode="gray">
          <a:xfrm>
            <a:off x="2012950" y="4946650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927C8C5-9B8B-4503-B9F2-3B79E340DCC2}" type="datetime'''8''''''8''''''''''''''''''''''''''''''''''%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88%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52313" name="Rectangle 52312"/>
          <p:cNvSpPr/>
          <p:nvPr>
            <p:custDataLst>
              <p:tags r:id="rId50"/>
            </p:custDataLst>
          </p:nvPr>
        </p:nvSpPr>
        <p:spPr bwMode="gray">
          <a:xfrm>
            <a:off x="2012950" y="4379913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03B2378-5821-4942-B74D-1E9CD6D02EA3}" type="datetime'1''2''%''''''''''''''''''''''''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92" name="Text Placeholder 4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308100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F1E0251-E520-4608-A6CF-2F127474F704}" type="datetime'''''''''''2''''0''''0''''''''8''''.'''''">
              <a:rPr lang="en-US" altLang="en-US" sz="1020" b="1">
                <a:solidFill>
                  <a:srgbClr val="000000"/>
                </a:solidFill>
              </a:rPr>
              <a:pPr/>
              <a:t>2008.</a:t>
            </a:fld>
            <a:endParaRPr lang="hr-HR" sz="102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2310" name="Rectangle 52309"/>
          <p:cNvSpPr/>
          <p:nvPr>
            <p:custDataLst>
              <p:tags r:id="rId52"/>
            </p:custDataLst>
          </p:nvPr>
        </p:nvSpPr>
        <p:spPr bwMode="gray">
          <a:xfrm>
            <a:off x="1331913" y="4937125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7B94546-EA2A-4ADC-BF6D-D381B3DCC75A}" type="datetime'''''9''0''''''''''''''''''''''''''''''''''''''''''%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90%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52311" name="Rectangle 52310"/>
          <p:cNvSpPr/>
          <p:nvPr>
            <p:custDataLst>
              <p:tags r:id="rId53"/>
            </p:custDataLst>
          </p:nvPr>
        </p:nvSpPr>
        <p:spPr bwMode="gray">
          <a:xfrm>
            <a:off x="1331913" y="4370388"/>
            <a:ext cx="260350" cy="155575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7571720-730E-423D-AFFC-87EF4A55FE10}" type="datetime'1''''''''''''0''''%''''''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102" name="Text Placeholder 1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627063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4C0118C-C4D5-4640-96F7-261A7CA59A97}" type="datetime'''''20''''''''''0''7''''''''''''''''''''.'''''''''''''''''">
              <a:rPr lang="en-US" altLang="en-US" sz="1020" b="1">
                <a:solidFill>
                  <a:srgbClr val="000000"/>
                </a:solidFill>
              </a:rPr>
              <a:pPr/>
              <a:t>2007.</a:t>
            </a:fld>
            <a:endParaRPr lang="hr-HR" sz="102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2308" name="Rectangle 52307"/>
          <p:cNvSpPr/>
          <p:nvPr>
            <p:custDataLst>
              <p:tags r:id="rId55"/>
            </p:custDataLst>
          </p:nvPr>
        </p:nvSpPr>
        <p:spPr bwMode="gray">
          <a:xfrm>
            <a:off x="650875" y="4994275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4BFCCFF-D01C-4B97-86F6-0F45B5091A0E}" type="datetime'8''''''''''''''''''''''''''''''''''''0%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80%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52309" name="Rectangle 52308"/>
          <p:cNvSpPr/>
          <p:nvPr>
            <p:custDataLst>
              <p:tags r:id="rId56"/>
            </p:custDataLst>
          </p:nvPr>
        </p:nvSpPr>
        <p:spPr bwMode="gray">
          <a:xfrm>
            <a:off x="650875" y="442753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26C6071-9C75-4A35-81B6-7C9E2A655635}" type="datetime'''''''''''''2''''''0''''''''''%''''''''''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214" name="Text Placeholder 79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7254875" y="5265738"/>
            <a:ext cx="13668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E14B365-20E0-42B1-82C7-7B32BCE7DDA0}" type="datetime'''P''''ut''''''em'' le''a''sing'''' d''ru''''š''t''''v''a'''">
              <a:rPr lang="hr-HR" altLang="en-US" sz="1200">
                <a:solidFill>
                  <a:srgbClr val="000000"/>
                </a:solidFill>
                <a:sym typeface="+mn-lt"/>
              </a:rPr>
              <a:pPr marL="0" indent="0">
                <a:spcBef>
                  <a:spcPct val="0"/>
                </a:spcBef>
                <a:buNone/>
              </a:pPr>
              <a:t>Putem leasing društva</a:t>
            </a:fld>
            <a:endParaRPr lang="hr-HR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8" name="Text Placeholder 75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4722813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FCD596F-7CE1-49CE-BECA-3259DD85776E}" type="datetime'''''''''2''0''''''''1''3''''''.'''''''''''''''''''''">
              <a:rPr lang="en-US" altLang="en-US" sz="1020" b="1">
                <a:solidFill>
                  <a:srgbClr val="000000"/>
                </a:solidFill>
              </a:rPr>
              <a:pPr/>
              <a:t>2013.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2" name="Rectangle 191"/>
          <p:cNvSpPr/>
          <p:nvPr>
            <p:custDataLst>
              <p:tags r:id="rId59"/>
            </p:custDataLst>
          </p:nvPr>
        </p:nvSpPr>
        <p:spPr bwMode="gray">
          <a:xfrm>
            <a:off x="4746625" y="5127625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A5A755E-F6CD-4647-80F5-47B0D8ECCD97}" type="datetime'''''''''''5''''''6''''''''%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56%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193" name="Rectangle 192"/>
          <p:cNvSpPr/>
          <p:nvPr>
            <p:custDataLst>
              <p:tags r:id="rId60"/>
            </p:custDataLst>
          </p:nvPr>
        </p:nvSpPr>
        <p:spPr bwMode="gray">
          <a:xfrm>
            <a:off x="4746625" y="456088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DE9C944-24C9-489B-9240-DEAC8EE95324}" type="datetime'''''''''''''''''''4''''''4''''''''''''''''''''%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44%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76" name="Text Placeholder 74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4041775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7A108CD-014D-4B60-A9F5-AA39198267AC}" type="datetime'''''''2''''''''0''''''''''''''''''''1''''''2''''''.'''">
              <a:rPr lang="en-US" altLang="en-US" sz="1020" b="1">
                <a:solidFill>
                  <a:srgbClr val="000000"/>
                </a:solidFill>
              </a:rPr>
              <a:pPr/>
              <a:t>2012.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318" name="Rectangle 52317"/>
          <p:cNvSpPr/>
          <p:nvPr>
            <p:custDataLst>
              <p:tags r:id="rId62"/>
            </p:custDataLst>
          </p:nvPr>
        </p:nvSpPr>
        <p:spPr bwMode="gray">
          <a:xfrm>
            <a:off x="4065588" y="5108575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80A1EC2-F82B-44B8-A2A9-0DFFEE7CD655}" type="datetime'''''''''''60''%''''''''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52319" name="Rectangle 52318"/>
          <p:cNvSpPr/>
          <p:nvPr>
            <p:custDataLst>
              <p:tags r:id="rId63"/>
            </p:custDataLst>
          </p:nvPr>
        </p:nvSpPr>
        <p:spPr bwMode="gray">
          <a:xfrm>
            <a:off x="4065588" y="454183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61B5230-B0A3-474A-841B-0A95183401A5}" type="datetime'''''''4''''''''''''''''''''''''0''''''''%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80" name="Text Placeholder 73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360738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B1A7788-0AD6-4F61-9C44-916512A18713}" type="datetime'''''''''''''2''''''''01''''''''''''''''''''''''1''''''.'''''">
              <a:rPr lang="en-US" altLang="en-US" sz="1020" b="1">
                <a:solidFill>
                  <a:srgbClr val="000000"/>
                </a:solidFill>
              </a:rPr>
              <a:pPr/>
              <a:t>2011.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316" name="Rectangle 52315"/>
          <p:cNvSpPr/>
          <p:nvPr>
            <p:custDataLst>
              <p:tags r:id="rId65"/>
            </p:custDataLst>
          </p:nvPr>
        </p:nvSpPr>
        <p:spPr bwMode="gray">
          <a:xfrm>
            <a:off x="3384550" y="501808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139284F-7AB4-4B9B-B4BB-494FDB1877E7}" type="datetime'7''''''''''''''''''''''''6''%''''''''''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76%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84" name="Text Placeholder 72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2674938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25C1351-EEFB-48AF-9401-909DAE2D6C0D}" type="datetime'''''''2''''''0''''''''''''''1''''''0''.'">
              <a:rPr lang="en-US" altLang="en-US" sz="1020" b="1">
                <a:solidFill>
                  <a:srgbClr val="000000"/>
                </a:solidFill>
              </a:rPr>
              <a:pPr/>
              <a:t>2010.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314" name="Rectangle 52313"/>
          <p:cNvSpPr/>
          <p:nvPr>
            <p:custDataLst>
              <p:tags r:id="rId67"/>
            </p:custDataLst>
          </p:nvPr>
        </p:nvSpPr>
        <p:spPr bwMode="gray">
          <a:xfrm>
            <a:off x="2698750" y="5008563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9D8A092-EDAC-46CF-B164-8E23E02B9D0F}" type="datetime'''''''''77''%''''''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77%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52315" name="Rectangle 52314"/>
          <p:cNvSpPr/>
          <p:nvPr>
            <p:custDataLst>
              <p:tags r:id="rId68"/>
            </p:custDataLst>
          </p:nvPr>
        </p:nvSpPr>
        <p:spPr bwMode="gray">
          <a:xfrm>
            <a:off x="2698750" y="4441825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0B6F8A0-80AE-4823-960B-D8AE8196FF4E}" type="datetime'''''''''''''''2''''''''''''''''3''''''''''''''%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23%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110" name="Text Placeholder 5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1989138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286C855-CE13-46A1-A4FC-BF8E6AF4546E}" type="datetime'''2''''''''''''''''''''0''''''''0''''''''''''9''.'''">
              <a:rPr lang="en-US" altLang="en-US" sz="1020" b="1">
                <a:solidFill>
                  <a:srgbClr val="000000"/>
                </a:solidFill>
              </a:rPr>
              <a:pPr/>
              <a:t>2009.</a:t>
            </a:fld>
            <a:endParaRPr lang="hr-HR" sz="1020" b="1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13" name="Text Placeholder 79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7254875" y="5005388"/>
            <a:ext cx="15192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98C1E00-99C6-4B69-AC7A-B3BA07F7EF76}" type="datetime'''P''''u''tem ''po''''''slov''nih'''' b''an''ak''''''''''a'''">
              <a:rPr lang="hr-HR" altLang="en-US" sz="1200">
                <a:solidFill>
                  <a:srgbClr val="000000"/>
                </a:solidFill>
                <a:sym typeface="+mn-lt"/>
              </a:rPr>
              <a:pPr marL="0" indent="0">
                <a:spcBef>
                  <a:spcPct val="0"/>
                </a:spcBef>
                <a:buNone/>
              </a:pPr>
              <a:t>Putem poslovnih banaka</a:t>
            </a:fld>
            <a:endParaRPr lang="hr-HR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12" name="Text Placeholder 79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7254875" y="4505325"/>
            <a:ext cx="4460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6B99B33B-4945-445D-BD0A-6DA26EA45335}" type="datetime'''I''''''''''''''z''''''''''''r''''''a''''''''''''vno'''''">
              <a:rPr lang="hr-HR" altLang="en-US" sz="1200">
                <a:solidFill>
                  <a:srgbClr val="000000"/>
                </a:solidFill>
                <a:sym typeface="+mn-lt"/>
              </a:rPr>
              <a:pPr marL="0" indent="0">
                <a:spcBef>
                  <a:spcPct val="0"/>
                </a:spcBef>
                <a:buNone/>
              </a:pPr>
              <a:t>Izravno</a:t>
            </a:fld>
            <a:endParaRPr lang="hr-HR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1" name="Text Placeholder 77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6770688" y="5653089"/>
            <a:ext cx="307975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3D5A621-4A16-46E7-8DA7-0A93DFC54E68}" type="datetime'''''''''''2''''''''''016''''''''''''''''''''''''''''''''.'''">
              <a:rPr lang="hr-HR" altLang="en-US" sz="1020" b="1">
                <a:solidFill>
                  <a:srgbClr val="000000"/>
                </a:solidFill>
              </a:rPr>
              <a:pPr/>
              <a:t>2016.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9" name="Rectangle 198"/>
          <p:cNvSpPr/>
          <p:nvPr>
            <p:custDataLst>
              <p:tags r:id="rId73"/>
            </p:custDataLst>
          </p:nvPr>
        </p:nvSpPr>
        <p:spPr bwMode="gray">
          <a:xfrm>
            <a:off x="6794500" y="538003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3476CC-7314-4381-87F8-6ED8D9A03E6B}" type="datetime'''''''''''''''''''''''''''12''''''''''''''''''''''''''''%'''">
              <a:rPr lang="en-US" altLang="en-US" sz="1020">
                <a:solidFill>
                  <a:schemeClr val="bg1"/>
                </a:solidFill>
              </a:rPr>
              <a:pPr/>
              <a:t>12%</a:t>
            </a:fld>
            <a:endParaRPr lang="en-US" sz="102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0" name="Rectangle 199"/>
          <p:cNvSpPr/>
          <p:nvPr>
            <p:custDataLst>
              <p:tags r:id="rId74"/>
            </p:custDataLst>
          </p:nvPr>
        </p:nvSpPr>
        <p:spPr bwMode="gray">
          <a:xfrm>
            <a:off x="6794500" y="501808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FA6ECC2-EB8B-4B27-AF8C-CB22D8F798BA}" type="datetime'''''''''''''''''''''''''5''2''''''''''%'''''">
              <a:rPr lang="en-US" altLang="en-US" sz="1020">
                <a:solidFill>
                  <a:schemeClr val="bg1"/>
                </a:solidFill>
              </a:rPr>
              <a:pPr/>
              <a:t>52%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201" name="Rectangle 200"/>
          <p:cNvSpPr/>
          <p:nvPr>
            <p:custDataLst>
              <p:tags r:id="rId75"/>
            </p:custDataLst>
          </p:nvPr>
        </p:nvSpPr>
        <p:spPr bwMode="gray">
          <a:xfrm>
            <a:off x="6794500" y="4518025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615C231-C50A-492D-BD96-39F9364C73C2}" type="datetime'''''''''''''''''''''''''''''''3''''''''''''''6%'''''''''">
              <a:rPr lang="en-US" altLang="en-US" sz="1020">
                <a:solidFill>
                  <a:schemeClr val="bg1"/>
                </a:solidFill>
              </a:rPr>
              <a:pPr/>
              <a:t>36%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97" name="Text Placeholder 77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6089650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A32A31C-4B99-43C1-9E1B-8995B293B483}" type="datetime'''''2''''''''''''''''''''''''''01''''''''''''''''''''5''''.'''">
              <a:rPr lang="en-US" altLang="en-US" sz="1020" b="1">
                <a:solidFill>
                  <a:srgbClr val="000000"/>
                </a:solidFill>
              </a:rPr>
              <a:pPr/>
              <a:t>2015.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6" name="Rectangle 195"/>
          <p:cNvSpPr/>
          <p:nvPr>
            <p:custDataLst>
              <p:tags r:id="rId77"/>
            </p:custDataLst>
          </p:nvPr>
        </p:nvSpPr>
        <p:spPr bwMode="gray">
          <a:xfrm>
            <a:off x="6146800" y="5422900"/>
            <a:ext cx="195263" cy="155575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B20B4BC-5CC5-4F48-A6C2-B83074E923A6}" type="datetime'''''''''''''''''''''4''''''%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4%</a:t>
            </a:fld>
            <a:endParaRPr lang="en-US" sz="102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7" name="Rectangle 196"/>
          <p:cNvSpPr/>
          <p:nvPr>
            <p:custDataLst>
              <p:tags r:id="rId78"/>
            </p:custDataLst>
          </p:nvPr>
        </p:nvSpPr>
        <p:spPr bwMode="gray">
          <a:xfrm>
            <a:off x="6113463" y="5180013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694929F-B743-4E39-8BE0-4A72C9E7DFF0}" type="datetime'''''''''''''''''''39''''''''''''''''%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39%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198" name="Rectangle 197"/>
          <p:cNvSpPr/>
          <p:nvPr>
            <p:custDataLst>
              <p:tags r:id="rId79"/>
            </p:custDataLst>
          </p:nvPr>
        </p:nvSpPr>
        <p:spPr bwMode="gray">
          <a:xfrm>
            <a:off x="6113463" y="463708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E8250DB-F283-48F4-B260-A9EF46B2962E}" type="datetime'''''''5''''''''''''''''''''7''''''''''''''''''''%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57%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94" name="Text Placeholder 76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5408613" y="5653088"/>
            <a:ext cx="30797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0" indent="-28574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6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2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8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2F7A696-CE0E-4B09-A0C9-CCE44623E76F}" type="datetime'''''''''''''''''20''''''''''''''''1''''''''''4.'''''''''''">
              <a:rPr lang="en-US" altLang="en-US" sz="1020" b="1">
                <a:solidFill>
                  <a:srgbClr val="000000"/>
                </a:solidFill>
              </a:rPr>
              <a:pPr/>
              <a:t>2014.</a:t>
            </a:fld>
            <a:endParaRPr lang="hr-HR" sz="1020" b="1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4" name="Rectangle 193"/>
          <p:cNvSpPr/>
          <p:nvPr>
            <p:custDataLst>
              <p:tags r:id="rId81"/>
            </p:custDataLst>
          </p:nvPr>
        </p:nvSpPr>
        <p:spPr bwMode="gray">
          <a:xfrm>
            <a:off x="5432425" y="5089525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6B17A9F-4790-422A-B83C-E4C487D51E9D}" type="datetime'''''''''''''''6''3''''''''''''''''''''%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63%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195" name="Rectangle 194"/>
          <p:cNvSpPr/>
          <p:nvPr>
            <p:custDataLst>
              <p:tags r:id="rId82"/>
            </p:custDataLst>
          </p:nvPr>
        </p:nvSpPr>
        <p:spPr bwMode="gray">
          <a:xfrm>
            <a:off x="5432425" y="4522788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76633D6-6E96-421D-B40E-8FA65A39EC3A}" type="datetime'''''''''3''''''''''''''''''''''7''''''''%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37%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  <p:sp>
        <p:nvSpPr>
          <p:cNvPr id="52317" name="Rectangle 52316"/>
          <p:cNvSpPr/>
          <p:nvPr>
            <p:custDataLst>
              <p:tags r:id="rId83"/>
            </p:custDataLst>
          </p:nvPr>
        </p:nvSpPr>
        <p:spPr bwMode="gray">
          <a:xfrm>
            <a:off x="3384550" y="4451350"/>
            <a:ext cx="260350" cy="155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660ABF5-DF53-4A45-AEED-A685103C5F92}" type="datetime'''2''''''''''''''''''''''''''''''4''%'''''''''''''''''''''''''">
              <a:rPr lang="en-US" altLang="en-US" sz="1020">
                <a:solidFill>
                  <a:schemeClr val="bg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24%</a:t>
            </a:fld>
            <a:endParaRPr lang="en-US" sz="102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3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59853160"/>
              </p:ext>
            </p:extLst>
          </p:nvPr>
        </p:nvGraphicFramePr>
        <p:xfrm>
          <a:off x="395536" y="1052736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8EE05-A8AA-4605-B88C-54BA97DFED3C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014959" y="116632"/>
            <a:ext cx="7129041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n-US"/>
            </a:defPPr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hr-HR" sz="2400" b="1" dirty="0" smtClean="0">
                <a:solidFill>
                  <a:schemeClr val="bg1"/>
                </a:solidFill>
              </a:rPr>
              <a:t>Podrška izvoznim poslovima do 31.12.2016.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85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6</a:t>
            </a:fld>
            <a:endParaRPr lang="hr-HR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1285908"/>
              </p:ext>
            </p:extLst>
          </p:nvPr>
        </p:nvGraphicFramePr>
        <p:xfrm>
          <a:off x="467544" y="1196752"/>
          <a:ext cx="53285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491926" y="1058436"/>
            <a:ext cx="2248389" cy="542634"/>
            <a:chOff x="468313" y="2709863"/>
            <a:chExt cx="8207375" cy="11525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468313" y="2709863"/>
              <a:ext cx="8207375" cy="1152525"/>
            </a:xfrm>
            <a:prstGeom prst="downArrowCallout">
              <a:avLst>
                <a:gd name="adj1" fmla="val 61124"/>
                <a:gd name="adj2" fmla="val 83542"/>
                <a:gd name="adj3" fmla="val 15931"/>
                <a:gd name="adj4" fmla="val 6666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 sz="1400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582738" y="2854325"/>
              <a:ext cx="5978525" cy="3968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B5C3E9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hr-HR" sz="1400" b="1" dirty="0" smtClean="0">
                  <a:solidFill>
                    <a:schemeClr val="bg1"/>
                  </a:solidFill>
                  <a:latin typeface="+mn-lt"/>
                </a:rPr>
                <a:t>PRIORITETI</a:t>
              </a:r>
              <a:endParaRPr lang="en-GB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3420000" y="180000"/>
            <a:ext cx="5400000" cy="43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/>
              <a:t>Proizvodi i usluge</a:t>
            </a:r>
            <a:endParaRPr lang="hr-HR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89091" y="1843225"/>
            <a:ext cx="826578" cy="320997"/>
            <a:chOff x="2808313" y="416903"/>
            <a:chExt cx="826578" cy="320997"/>
          </a:xfrm>
        </p:grpSpPr>
        <p:sp>
          <p:nvSpPr>
            <p:cNvPr id="35" name="Rectangle 34"/>
            <p:cNvSpPr/>
            <p:nvPr/>
          </p:nvSpPr>
          <p:spPr>
            <a:xfrm>
              <a:off x="2808313" y="416903"/>
              <a:ext cx="826578" cy="320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808313" y="416903"/>
              <a:ext cx="826578" cy="3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kern="1200" dirty="0" smtClean="0"/>
                <a:t>Gospodarstvo</a:t>
              </a:r>
              <a:endParaRPr lang="hr-HR" sz="1050" kern="1200" dirty="0"/>
            </a:p>
          </p:txBody>
        </p:sp>
      </p:grpSp>
      <p:sp>
        <p:nvSpPr>
          <p:cNvPr id="15" name="Shape 14"/>
          <p:cNvSpPr/>
          <p:nvPr/>
        </p:nvSpPr>
        <p:spPr>
          <a:xfrm>
            <a:off x="6699390" y="2088024"/>
            <a:ext cx="1566797" cy="115130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7160066" y="2506241"/>
            <a:ext cx="642421" cy="320997"/>
            <a:chOff x="2579288" y="1079919"/>
            <a:chExt cx="642421" cy="320997"/>
          </a:xfrm>
        </p:grpSpPr>
        <p:sp>
          <p:nvSpPr>
            <p:cNvPr id="33" name="Rectangle 32"/>
            <p:cNvSpPr/>
            <p:nvPr/>
          </p:nvSpPr>
          <p:spPr>
            <a:xfrm>
              <a:off x="2579288" y="1079919"/>
              <a:ext cx="642421" cy="320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2579288" y="1079919"/>
              <a:ext cx="642421" cy="3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kern="1200" dirty="0" smtClean="0"/>
                <a:t>Izvoz i turizam</a:t>
              </a:r>
              <a:endParaRPr lang="hr-HR" sz="1050" kern="1200" dirty="0"/>
            </a:p>
          </p:txBody>
        </p:sp>
      </p:grpSp>
      <p:sp>
        <p:nvSpPr>
          <p:cNvPr id="17" name="Circular Arrow 16"/>
          <p:cNvSpPr/>
          <p:nvPr/>
        </p:nvSpPr>
        <p:spPr>
          <a:xfrm>
            <a:off x="7065492" y="2751916"/>
            <a:ext cx="1474208" cy="11513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7279564" y="3168819"/>
            <a:ext cx="1045631" cy="320997"/>
            <a:chOff x="2698786" y="1742497"/>
            <a:chExt cx="1045631" cy="320997"/>
          </a:xfrm>
        </p:grpSpPr>
        <p:sp>
          <p:nvSpPr>
            <p:cNvPr id="31" name="Rectangle 30"/>
            <p:cNvSpPr/>
            <p:nvPr/>
          </p:nvSpPr>
          <p:spPr>
            <a:xfrm>
              <a:off x="2698786" y="1742497"/>
              <a:ext cx="1045631" cy="320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2698786" y="1742497"/>
              <a:ext cx="1045631" cy="3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kern="1200" dirty="0" smtClean="0"/>
                <a:t>Infrastruktura i zaštita okoliša</a:t>
              </a:r>
              <a:endParaRPr lang="hr-HR" sz="1050" kern="1200" dirty="0"/>
            </a:p>
          </p:txBody>
        </p:sp>
      </p:grpSp>
      <p:sp>
        <p:nvSpPr>
          <p:cNvPr id="19" name="Shape 18"/>
          <p:cNvSpPr/>
          <p:nvPr/>
        </p:nvSpPr>
        <p:spPr>
          <a:xfrm>
            <a:off x="6663692" y="3414932"/>
            <a:ext cx="1638193" cy="115130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7160066" y="3831835"/>
            <a:ext cx="642421" cy="320997"/>
            <a:chOff x="2579288" y="2405513"/>
            <a:chExt cx="642421" cy="320997"/>
          </a:xfrm>
        </p:grpSpPr>
        <p:sp>
          <p:nvSpPr>
            <p:cNvPr id="29" name="Rectangle 28"/>
            <p:cNvSpPr/>
            <p:nvPr/>
          </p:nvSpPr>
          <p:spPr>
            <a:xfrm>
              <a:off x="2579288" y="2405513"/>
              <a:ext cx="642421" cy="320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579288" y="2405513"/>
              <a:ext cx="642421" cy="3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kern="1200" dirty="0" smtClean="0"/>
                <a:t>EU Programi</a:t>
              </a:r>
              <a:endParaRPr lang="hr-HR" sz="1050" kern="1200" dirty="0"/>
            </a:p>
          </p:txBody>
        </p:sp>
      </p:grpSp>
      <p:sp>
        <p:nvSpPr>
          <p:cNvPr id="21" name="Circular Arrow 20"/>
          <p:cNvSpPr/>
          <p:nvPr/>
        </p:nvSpPr>
        <p:spPr>
          <a:xfrm>
            <a:off x="7011329" y="4077072"/>
            <a:ext cx="1582533" cy="115130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7481169" y="4493976"/>
            <a:ext cx="642421" cy="320997"/>
            <a:chOff x="2900391" y="3067654"/>
            <a:chExt cx="642421" cy="320997"/>
          </a:xfrm>
        </p:grpSpPr>
        <p:sp>
          <p:nvSpPr>
            <p:cNvPr id="27" name="Rectangle 26"/>
            <p:cNvSpPr/>
            <p:nvPr/>
          </p:nvSpPr>
          <p:spPr>
            <a:xfrm>
              <a:off x="2900391" y="3067654"/>
              <a:ext cx="642421" cy="320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2900391" y="3067654"/>
              <a:ext cx="642421" cy="3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kern="1200" dirty="0" smtClean="0"/>
                <a:t>SME</a:t>
              </a:r>
              <a:endParaRPr lang="hr-HR" sz="1050" kern="1200" dirty="0"/>
            </a:p>
          </p:txBody>
        </p:sp>
      </p:grpSp>
      <p:sp>
        <p:nvSpPr>
          <p:cNvPr id="23" name="Block Arc 22"/>
          <p:cNvSpPr/>
          <p:nvPr/>
        </p:nvSpPr>
        <p:spPr>
          <a:xfrm>
            <a:off x="6741017" y="4815849"/>
            <a:ext cx="1485486" cy="989707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oup 23"/>
          <p:cNvGrpSpPr/>
          <p:nvPr/>
        </p:nvGrpSpPr>
        <p:grpSpPr>
          <a:xfrm>
            <a:off x="6983484" y="5156992"/>
            <a:ext cx="995586" cy="320997"/>
            <a:chOff x="2402706" y="3730670"/>
            <a:chExt cx="995586" cy="320997"/>
          </a:xfrm>
        </p:grpSpPr>
        <p:sp>
          <p:nvSpPr>
            <p:cNvPr id="25" name="Rectangle 24"/>
            <p:cNvSpPr/>
            <p:nvPr/>
          </p:nvSpPr>
          <p:spPr>
            <a:xfrm>
              <a:off x="2402706" y="3730670"/>
              <a:ext cx="995586" cy="320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2402706" y="3730670"/>
              <a:ext cx="995586" cy="320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kern="1200" dirty="0" smtClean="0"/>
                <a:t>Poljoprivreda</a:t>
              </a:r>
              <a:endParaRPr lang="hr-HR" sz="105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6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3274" y="4226238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353274" y="2898304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353274" y="1570371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7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732591" y="6381751"/>
            <a:ext cx="2060575" cy="365125"/>
          </a:xfrm>
          <a:prstGeom prst="rect">
            <a:avLst/>
          </a:prstGeom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7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620000" y="180000"/>
            <a:ext cx="7219200" cy="4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Kreditno poslovanje</a:t>
            </a:r>
          </a:p>
          <a:p>
            <a:pPr eaLnBrk="1" hangingPunct="1">
              <a:spcBef>
                <a:spcPts val="0"/>
              </a:spcBef>
            </a:pP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12474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 smtClean="0"/>
              <a:t>Podrška izvoznicima kroz programe kreditiranja:</a:t>
            </a:r>
          </a:p>
          <a:p>
            <a:endParaRPr lang="hr-HR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 smtClean="0">
                <a:solidFill>
                  <a:schemeClr val="bg1"/>
                </a:solidFill>
              </a:rPr>
              <a:t>Povoljnije kreditiranje investicija </a:t>
            </a:r>
            <a:endParaRPr lang="hr-HR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hr-HR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hr-HR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 smtClean="0">
                <a:solidFill>
                  <a:schemeClr val="bg1"/>
                </a:solidFill>
              </a:rPr>
              <a:t>Kreditiranje kupaca u inozemstvu i domaćih izvoznika za izvoz u inozemstvo (</a:t>
            </a:r>
            <a:r>
              <a:rPr lang="hr-HR" b="1" dirty="0" err="1" smtClean="0">
                <a:solidFill>
                  <a:schemeClr val="bg1"/>
                </a:solidFill>
              </a:rPr>
              <a:t>buyer’s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and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supplier’s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financing</a:t>
            </a:r>
            <a:r>
              <a:rPr lang="hr-HR" b="1" dirty="0" smtClean="0">
                <a:solidFill>
                  <a:schemeClr val="bg1"/>
                </a:solidFill>
              </a:rPr>
              <a:t>) – sukladno OECD pravilima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hr-HR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 smtClean="0">
                <a:solidFill>
                  <a:schemeClr val="bg1"/>
                </a:solidFill>
              </a:rPr>
              <a:t>Kreditiranje pripreme i naplate izvoznih poslova – kratkoročno financiranje obrtnih sredstava s povoljnijim kamatnim stopama</a:t>
            </a:r>
            <a:endParaRPr lang="hr-H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564000" y="188640"/>
            <a:ext cx="5472000" cy="4318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b="1" dirty="0" smtClean="0"/>
              <a:t>Kreditno poslovanje</a:t>
            </a:r>
            <a:endParaRPr lang="hr-HR" b="1" dirty="0" smtClean="0"/>
          </a:p>
          <a:p>
            <a:endParaRPr lang="hr-HR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7504" y="836712"/>
            <a:ext cx="5976664" cy="5400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hr-HR" sz="1500" u="sng" kern="1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9136548"/>
              </p:ext>
            </p:extLst>
          </p:nvPr>
        </p:nvGraphicFramePr>
        <p:xfrm>
          <a:off x="467544" y="1553570"/>
          <a:ext cx="8064896" cy="410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32591" y="6381751"/>
            <a:ext cx="2060575" cy="365125"/>
          </a:xfrm>
        </p:spPr>
        <p:txBody>
          <a:bodyPr/>
          <a:lstStyle/>
          <a:p>
            <a:pPr>
              <a:defRPr/>
            </a:pPr>
            <a:fld id="{7466FCFB-68E3-45C4-B48B-8665534B2000}" type="slidenum">
              <a:rPr lang="hr-HR" smtClean="0"/>
              <a:pPr>
                <a:defRPr/>
              </a:pPr>
              <a:t>8</a:t>
            </a:fld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1287388"/>
              </p:ext>
            </p:extLst>
          </p:nvPr>
        </p:nvGraphicFramePr>
        <p:xfrm>
          <a:off x="-900608" y="1553570"/>
          <a:ext cx="6096000" cy="437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649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1" name="think-cell Slide" r:id="rId4" imgW="362" imgH="362" progId="TCLayout.ActiveDocument.1">
                  <p:embed/>
                </p:oleObj>
              </mc:Choice>
              <mc:Fallback>
                <p:oleObj name="think-cell Slide" r:id="rId4" imgW="362" imgH="36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47564" y="2349286"/>
            <a:ext cx="7884876" cy="287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9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175" y="1340768"/>
            <a:ext cx="3763144" cy="4824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5076056" y="1340768"/>
            <a:ext cx="3763144" cy="4824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732591" y="6381751"/>
            <a:ext cx="2060575" cy="365125"/>
          </a:xfrm>
          <a:prstGeom prst="rect">
            <a:avLst/>
          </a:prstGeom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0390-CA33-41CD-B7D2-C60FD1944AB6}" type="slidenum">
              <a:rPr lang="hr-HR" smtClean="0">
                <a:solidFill>
                  <a:prstClr val="white"/>
                </a:solidFill>
              </a:rPr>
              <a:pPr/>
              <a:t>9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620000" y="180000"/>
            <a:ext cx="7219200" cy="4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hr-HR" b="1" dirty="0" smtClean="0"/>
              <a:t>Osnovni uvjeti kreditiranja</a:t>
            </a:r>
            <a:endParaRPr lang="hr-HR" b="1" dirty="0"/>
          </a:p>
          <a:p>
            <a:pPr eaLnBrk="1" hangingPunct="1">
              <a:spcBef>
                <a:spcPts val="0"/>
              </a:spcBef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509207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INVESTICIJE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269554" y="1509207"/>
            <a:ext cx="33348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TRAJNA OBRTNA SREDSTVA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349286"/>
            <a:ext cx="3384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/>
              <a:t>Kamatne stope</a:t>
            </a:r>
          </a:p>
          <a:p>
            <a:pPr algn="ctr"/>
            <a:endParaRPr lang="hr-HR" sz="1400" b="1" dirty="0" smtClean="0"/>
          </a:p>
          <a:p>
            <a:pPr lvl="0" algn="ctr"/>
            <a:r>
              <a:rPr lang="en-GB" sz="1400" b="1" dirty="0"/>
              <a:t>2</a:t>
            </a:r>
            <a:r>
              <a:rPr lang="en-GB" sz="1400" b="1" dirty="0" smtClean="0"/>
              <a:t>%</a:t>
            </a:r>
            <a:r>
              <a:rPr lang="hr-HR" sz="1400" b="1" dirty="0"/>
              <a:t> </a:t>
            </a:r>
            <a:r>
              <a:rPr lang="hr-HR" sz="1400" b="1" dirty="0" smtClean="0"/>
              <a:t>i</a:t>
            </a:r>
            <a:r>
              <a:rPr lang="en-GB" sz="1400" b="1" dirty="0" smtClean="0"/>
              <a:t> </a:t>
            </a:r>
            <a:r>
              <a:rPr lang="en-GB" sz="1400" b="1" dirty="0"/>
              <a:t>4</a:t>
            </a:r>
            <a:r>
              <a:rPr lang="en-GB" sz="1400" b="1" dirty="0" smtClean="0"/>
              <a:t>%</a:t>
            </a:r>
            <a:r>
              <a:rPr lang="hr-HR" sz="1400" b="1" dirty="0" smtClean="0"/>
              <a:t> </a:t>
            </a:r>
            <a:r>
              <a:rPr lang="hr-HR" sz="1400" b="1" dirty="0"/>
              <a:t>godišnje u ovisnosti o djelatnosti investicije i </a:t>
            </a:r>
            <a:r>
              <a:rPr lang="hr-HR" sz="1400" b="1" dirty="0" smtClean="0"/>
              <a:t>investitoru</a:t>
            </a:r>
          </a:p>
          <a:p>
            <a:pPr lvl="0" algn="ctr"/>
            <a:endParaRPr lang="en-GB" sz="1400" dirty="0"/>
          </a:p>
          <a:p>
            <a:pPr lvl="0" algn="ctr"/>
            <a:r>
              <a:rPr lang="en-GB" sz="1400" dirty="0"/>
              <a:t> </a:t>
            </a:r>
            <a:r>
              <a:rPr lang="hr-HR" sz="1400" dirty="0"/>
              <a:t>Za investicije u poljoprivredi, turizmu, industriji i energetskoj učinkovitosti do </a:t>
            </a:r>
            <a:r>
              <a:rPr lang="hr-HR" sz="1400" dirty="0" smtClean="0"/>
              <a:t>30.06.2017. </a:t>
            </a:r>
            <a:r>
              <a:rPr lang="hr-HR" sz="1400" dirty="0"/>
              <a:t>godine kamatna stopa</a:t>
            </a:r>
            <a:endParaRPr lang="hr-HR" sz="1400" b="1" dirty="0"/>
          </a:p>
          <a:p>
            <a:pPr lvl="0" algn="ctr"/>
            <a:r>
              <a:rPr lang="hr-HR" sz="1400" b="1" dirty="0"/>
              <a:t>2</a:t>
            </a:r>
            <a:r>
              <a:rPr lang="hr-HR" sz="1400" b="1" dirty="0" smtClean="0"/>
              <a:t>% i </a:t>
            </a:r>
            <a:r>
              <a:rPr lang="en-GB" sz="1400" b="1" dirty="0"/>
              <a:t>3</a:t>
            </a:r>
            <a:r>
              <a:rPr lang="en-GB" sz="1400" b="1" dirty="0" smtClean="0"/>
              <a:t>%</a:t>
            </a:r>
            <a:endParaRPr lang="en-GB" sz="1400" b="1" dirty="0"/>
          </a:p>
          <a:p>
            <a:pPr algn="ctr"/>
            <a:endParaRPr lang="hr-HR" sz="1400" dirty="0" smtClean="0"/>
          </a:p>
          <a:p>
            <a:pPr algn="ctr"/>
            <a:endParaRPr lang="hr-HR" sz="1400" dirty="0"/>
          </a:p>
        </p:txBody>
      </p:sp>
      <p:sp>
        <p:nvSpPr>
          <p:cNvPr id="11" name="Rectangle 10"/>
          <p:cNvSpPr/>
          <p:nvPr/>
        </p:nvSpPr>
        <p:spPr>
          <a:xfrm>
            <a:off x="647564" y="4372839"/>
            <a:ext cx="33123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hr-HR" sz="1400" b="1" dirty="0"/>
          </a:p>
          <a:p>
            <a:pPr lvl="0" algn="ctr"/>
            <a:r>
              <a:rPr lang="hr-HR" sz="1400" b="1" dirty="0"/>
              <a:t>Rokovi otplate i poček</a:t>
            </a:r>
            <a:endParaRPr lang="en-GB" sz="1400" b="1" dirty="0"/>
          </a:p>
          <a:p>
            <a:pPr lvl="0" algn="ctr"/>
            <a:endParaRPr lang="en-GB" sz="1400" dirty="0"/>
          </a:p>
          <a:p>
            <a:pPr lvl="0" algn="ctr"/>
            <a:r>
              <a:rPr lang="hr-HR" sz="1400" dirty="0"/>
              <a:t>Poček</a:t>
            </a:r>
            <a:r>
              <a:rPr lang="en-GB" sz="1400" dirty="0"/>
              <a:t>: </a:t>
            </a:r>
            <a:r>
              <a:rPr lang="hr-HR" sz="1400" b="1" dirty="0"/>
              <a:t>do 5 godina</a:t>
            </a:r>
            <a:endParaRPr lang="en-GB" sz="1400" b="1" dirty="0"/>
          </a:p>
          <a:p>
            <a:pPr lvl="0" algn="ctr"/>
            <a:r>
              <a:rPr lang="hr-HR" sz="1400" dirty="0"/>
              <a:t>Rokovi otplate</a:t>
            </a:r>
            <a:r>
              <a:rPr lang="en-GB" sz="1400" dirty="0"/>
              <a:t>: </a:t>
            </a:r>
            <a:r>
              <a:rPr lang="hr-HR" sz="1400" b="1" dirty="0"/>
              <a:t>od</a:t>
            </a:r>
            <a:r>
              <a:rPr lang="en-GB" sz="1400" b="1" dirty="0"/>
              <a:t> 12 </a:t>
            </a:r>
            <a:r>
              <a:rPr lang="hr-HR" sz="1400" b="1" dirty="0"/>
              <a:t>do</a:t>
            </a:r>
            <a:r>
              <a:rPr lang="en-GB" sz="1400" b="1" dirty="0"/>
              <a:t> 17 </a:t>
            </a:r>
            <a:r>
              <a:rPr lang="hr-HR" sz="1400" b="1" dirty="0"/>
              <a:t>godina</a:t>
            </a:r>
            <a:endParaRPr lang="hr-HR" sz="1400" dirty="0"/>
          </a:p>
        </p:txBody>
      </p:sp>
      <p:sp>
        <p:nvSpPr>
          <p:cNvPr id="12" name="Rectangle 11"/>
          <p:cNvSpPr/>
          <p:nvPr/>
        </p:nvSpPr>
        <p:spPr>
          <a:xfrm>
            <a:off x="5436096" y="2349286"/>
            <a:ext cx="31683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hr-HR" sz="1400" b="1" dirty="0"/>
              <a:t>Kamatne </a:t>
            </a:r>
            <a:r>
              <a:rPr lang="hr-HR" sz="1400" b="1" dirty="0" smtClean="0"/>
              <a:t>stope</a:t>
            </a:r>
          </a:p>
          <a:p>
            <a:pPr lvl="0" algn="ctr">
              <a:lnSpc>
                <a:spcPct val="90000"/>
              </a:lnSpc>
            </a:pPr>
            <a:endParaRPr lang="hr-HR" sz="1400" b="1" dirty="0"/>
          </a:p>
          <a:p>
            <a:pPr lvl="0" algn="ctr">
              <a:lnSpc>
                <a:spcPct val="90000"/>
              </a:lnSpc>
            </a:pPr>
            <a:r>
              <a:rPr lang="hr-HR" sz="1400" dirty="0"/>
              <a:t>Od </a:t>
            </a:r>
            <a:r>
              <a:rPr lang="hr-HR" sz="1400" b="1" dirty="0"/>
              <a:t>2</a:t>
            </a:r>
            <a:r>
              <a:rPr lang="en-GB" sz="1400" b="1" dirty="0" smtClean="0"/>
              <a:t>% </a:t>
            </a:r>
            <a:r>
              <a:rPr lang="hr-HR" sz="1400" dirty="0"/>
              <a:t>do</a:t>
            </a:r>
            <a:r>
              <a:rPr lang="en-GB" sz="1400" b="1" dirty="0"/>
              <a:t> </a:t>
            </a:r>
            <a:r>
              <a:rPr lang="hr-HR" sz="1400" b="1" dirty="0" smtClean="0"/>
              <a:t>4</a:t>
            </a:r>
            <a:r>
              <a:rPr lang="en-GB" sz="1400" b="1" dirty="0" smtClean="0"/>
              <a:t>%</a:t>
            </a:r>
            <a:endParaRPr lang="en-GB" sz="1400" b="1" dirty="0"/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5436096" y="4564866"/>
            <a:ext cx="33348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400" b="1" dirty="0"/>
              <a:t>Rokovi otplate i </a:t>
            </a:r>
            <a:r>
              <a:rPr lang="hr-HR" sz="1400" b="1" dirty="0" smtClean="0"/>
              <a:t>poček</a:t>
            </a:r>
          </a:p>
          <a:p>
            <a:pPr lvl="0" algn="ctr"/>
            <a:endParaRPr lang="hr-HR" sz="1400" b="1" dirty="0" smtClean="0"/>
          </a:p>
          <a:p>
            <a:pPr lvl="0" algn="ctr"/>
            <a:r>
              <a:rPr lang="hr-HR" sz="1400" dirty="0" smtClean="0"/>
              <a:t>Rokovi </a:t>
            </a:r>
            <a:r>
              <a:rPr lang="hr-HR" sz="1400" dirty="0"/>
              <a:t>otplate</a:t>
            </a:r>
            <a:r>
              <a:rPr lang="en-GB" sz="1400" dirty="0"/>
              <a:t>: </a:t>
            </a:r>
            <a:r>
              <a:rPr lang="hr-HR" sz="1400" b="1" dirty="0"/>
              <a:t>od</a:t>
            </a:r>
            <a:r>
              <a:rPr lang="en-GB" sz="1400" b="1" dirty="0"/>
              <a:t> 3 </a:t>
            </a:r>
            <a:r>
              <a:rPr lang="hr-HR" sz="1400" b="1" dirty="0"/>
              <a:t>mjeseca do </a:t>
            </a:r>
            <a:r>
              <a:rPr lang="en-GB" sz="1400" b="1" dirty="0"/>
              <a:t>6</a:t>
            </a:r>
            <a:r>
              <a:rPr lang="hr-HR" sz="1400" b="1" dirty="0"/>
              <a:t> godina</a:t>
            </a:r>
          </a:p>
          <a:p>
            <a:pPr lvl="0" algn="ctr"/>
            <a:r>
              <a:rPr lang="hr-HR" sz="1400" b="1" dirty="0"/>
              <a:t>Poček: do 2 </a:t>
            </a:r>
            <a:r>
              <a:rPr lang="hr-HR" sz="1400" b="1" dirty="0" smtClean="0"/>
              <a:t>god</a:t>
            </a:r>
          </a:p>
          <a:p>
            <a:pPr algn="ctr"/>
            <a:r>
              <a:rPr lang="hr-HR" sz="1400" dirty="0"/>
              <a:t>Program restrukturiranje do 10 godina otplate i poček do 2 godine</a:t>
            </a:r>
            <a:endParaRPr lang="en-GB" sz="1400" dirty="0"/>
          </a:p>
          <a:p>
            <a:pPr lvl="0" algn="ctr"/>
            <a:endParaRPr lang="hr-HR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55576" y="4941168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7564" y="2636912"/>
            <a:ext cx="7884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d.%#m.%Y.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7JKhbwTi2ucval9nYM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.wfeUWTxKh131Yfxp7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g4KXPqSESf47pmObny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Bl5i8kVkSL19PB6I9G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HP_YAwuUuTlo123vWW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SsMLapu0mJ958F1ZKe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oGhMPtXUqJEJTcgA9i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LSgIj.JUmSG2cusCwK_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kNchnHxkKwTyUZiFww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3Pbm_WukGkBlHoKmwx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bjE.gJr0OoKBLPfuiw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.OdqmZuESJeLf7gmYN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8cR8WmUkCxuUKarjqZv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wjoptdRkS.XKPuRpP96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RUcCec_UaJ3bFcy_Ecr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Xdc3_AiU6BXtSm16Vr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Xuhz5e6k2BVePTbCDOk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cC8HYLNkKTE0AxFMWx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nuSrLkPEW1Cvf1QUoWn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g6_tEuQkmPIQmK24XE5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wQXoNnSEy5vVCkX7KH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SVa3BZBEysVCJvou5v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lzMuH9MEW1onX5hEyqR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iIxfT3mEW6wmIr2K6g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Zd9q7xLEi0vfI4uNjEL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_arPRvFUiUOi_.ygIb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M5d7r5gkSD7wLj2.lx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.M0FQvjkGhq8qcC_3Ny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gnWgsI6UeVj0ha146pw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M9c6rEBEGdp9ou.sFh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IlDodSE0OkLKrZfqOz6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8HZBTTVkCaOBkvA3wn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iUiM6HRk6P2649u5Fpr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ulBdeVNEu1iORvkFhX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Q65nJ3zE2JSo05l1cn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0a9B.J_UiHsd0hkn2d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KMDA1qV0Sm.8zE5uNQz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AVSCMI0E6j9hgARaWDw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95JsPCZE..ckYUj5DxQ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0_l1iESyuUTKJOYEfx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3_TFTAGUClpYvz8VPCQ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iDe8fPTGmR_QmaUZNYC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I_7cXVQBqZQY7afpAS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CGCFWeQ3q28JpDmVEAS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udR5NjT.OTj0k8R9Pt0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vmzP9dTpWuJYsCZWU.w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7dbGrASlyhqttnNoxUt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N_.HrRR3myutmTCn9o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3pP6TkQoiRUgnjf0aD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IgaGy4RHqd86zz.N1EJ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Jd6SLRlmsplxA_MBp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E5SVN10EOeWOkr7dzjF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x1z4NTVGmHBBKxc_cx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W_Fd5IS1C94GaXk8xE8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Az4YuzQiGrEV1pNM1.h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zIOO0BQJCdzFCXiJzv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l1J9RqTpawAo0SFQHM0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H2wx3ZRsOK2EOA6b8Ft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jep35xSiOBbEI5yRU_N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OLrWdpTGCnjqi3g3nvR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0aDWOGRP6xqiCCGwf1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q8qNCuQE.NrkQALFB0l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p79gFQ4Eax0UiziXF1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UR4vqjRJq41lpPhYVQo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BYKT_JQ567knGXEwYPH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J5MlOhRRST1pmmzgHlQ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ZiFo7mTQiNw0ZtWPFMe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f6_48vSniBKXqnX4l9f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XzPrTwSD2eyNXTBROkk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jPFaKxQZyeAUvAY0kJy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FlnKUVTyGoXYKubxSci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oD7MvYQH6k1ASj3ne6P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ndc5TmiVgqbOHcmh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xsUispOUqhgk4NK_U4H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Na.esUQUyuVBH5UZycG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xBPauJQNuvUeVX.0bAC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BbscCkTR29c2K9yFQJg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ZDx4I6R7.OgulS1_SQK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75RcmeT9y1QwDBWuGi4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s4hSoJT2meJXRALC9Xj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BPOD5XTwu09hL.2tu4p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HBOR_plav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8794</TotalTime>
  <Words>884</Words>
  <Application>Microsoft Office PowerPoint</Application>
  <PresentationFormat>On-screen Show (4:3)</PresentationFormat>
  <Paragraphs>281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Frutiger 55 Roman</vt:lpstr>
      <vt:lpstr>Times New Roman</vt:lpstr>
      <vt:lpstr>Verdana</vt:lpstr>
      <vt:lpstr>Wingdings</vt:lpstr>
      <vt:lpstr>1_HBOR_plavi</vt:lpstr>
      <vt:lpstr>think-cell Slide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HBOR kao osiguratelj</vt:lpstr>
      <vt:lpstr>PowerPoint Presentation</vt:lpstr>
      <vt:lpstr>PowerPoint Presentation</vt:lpstr>
      <vt:lpstr>Hvala!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Bićanić Tomislav</dc:creator>
  <cp:lastModifiedBy>Galičić Hrvoje</cp:lastModifiedBy>
  <cp:revision>588</cp:revision>
  <cp:lastPrinted>2017-02-06T09:58:04Z</cp:lastPrinted>
  <dcterms:created xsi:type="dcterms:W3CDTF">2014-02-20T10:37:30Z</dcterms:created>
  <dcterms:modified xsi:type="dcterms:W3CDTF">2017-02-07T07:07:19Z</dcterms:modified>
</cp:coreProperties>
</file>