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89" r:id="rId4"/>
    <p:sldId id="290" r:id="rId5"/>
    <p:sldId id="321" r:id="rId6"/>
    <p:sldId id="322" r:id="rId7"/>
    <p:sldId id="323" r:id="rId8"/>
    <p:sldId id="301" r:id="rId9"/>
    <p:sldId id="306" r:id="rId10"/>
    <p:sldId id="307" r:id="rId11"/>
    <p:sldId id="308" r:id="rId12"/>
    <p:sldId id="304" r:id="rId13"/>
    <p:sldId id="302" r:id="rId14"/>
    <p:sldId id="303" r:id="rId15"/>
    <p:sldId id="305" r:id="rId16"/>
    <p:sldId id="294" r:id="rId17"/>
    <p:sldId id="326" r:id="rId18"/>
    <p:sldId id="297" r:id="rId19"/>
    <p:sldId id="293" r:id="rId20"/>
    <p:sldId id="309" r:id="rId21"/>
    <p:sldId id="319" r:id="rId22"/>
    <p:sldId id="310" r:id="rId23"/>
    <p:sldId id="311" r:id="rId24"/>
    <p:sldId id="318" r:id="rId25"/>
    <p:sldId id="320" r:id="rId26"/>
    <p:sldId id="298" r:id="rId27"/>
    <p:sldId id="299" r:id="rId28"/>
    <p:sldId id="300" r:id="rId29"/>
    <p:sldId id="313" r:id="rId30"/>
    <p:sldId id="324" r:id="rId31"/>
    <p:sldId id="314" r:id="rId32"/>
    <p:sldId id="316" r:id="rId33"/>
    <p:sldId id="315" r:id="rId34"/>
    <p:sldId id="312" r:id="rId35"/>
    <p:sldId id="317" r:id="rId36"/>
    <p:sldId id="271" r:id="rId37"/>
    <p:sldId id="272" r:id="rId38"/>
    <p:sldId id="279" r:id="rId39"/>
    <p:sldId id="325" r:id="rId40"/>
    <p:sldId id="283" r:id="rId41"/>
    <p:sldId id="284" r:id="rId42"/>
    <p:sldId id="285" r:id="rId43"/>
    <p:sldId id="286" r:id="rId44"/>
    <p:sldId id="287" r:id="rId4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6C53E4-A226-4F10-A1A4-3A393FA8CA0C}" v="7" dt="2024-02-21T14:21:45.980"/>
    <p1510:client id="{E47F16FF-746B-4B18-9BC4-8CCBC865C028}" v="181" dt="2024-02-21T09:23:19.5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sz="2800" b="1" dirty="0"/>
              <a:t>Robna razmjena Hrvatske s inozemstvom </a:t>
            </a:r>
            <a:r>
              <a:rPr lang="hr-HR" sz="2800" dirty="0"/>
              <a:t>- privremeni podaci za prvih 12 mjeseci 2023.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'T1 HR'!$A$5:$B$5</c:f>
              <c:strCache>
                <c:ptCount val="2"/>
                <c:pt idx="0">
                  <c:v>  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'T1 HR'!$C$4:$F$4</c:f>
              <c:strCache>
                <c:ptCount val="3"/>
                <c:pt idx="0">
                  <c:v>Izvoz</c:v>
                </c:pt>
                <c:pt idx="1">
                  <c:v>Uvoz</c:v>
                </c:pt>
                <c:pt idx="2">
                  <c:v>Saldo robne razmjene</c:v>
                </c:pt>
              </c:strCache>
            </c:strRef>
          </c:cat>
          <c:val>
            <c:numRef>
              <c:f>'T1 HR'!$C$5:$F$5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3C-4FB6-80B7-FB73EE10AA65}"/>
            </c:ext>
          </c:extLst>
        </c:ser>
        <c:ser>
          <c:idx val="1"/>
          <c:order val="1"/>
          <c:tx>
            <c:strRef>
              <c:f>'T1 HR'!$A$6:$B$6</c:f>
              <c:strCache>
                <c:ptCount val="2"/>
                <c:pt idx="0">
                  <c:v>   </c:v>
                </c:pt>
                <c:pt idx="1">
                  <c:v>I. – XII. 2022.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'T1 HR'!$C$4:$F$4</c:f>
              <c:strCache>
                <c:ptCount val="3"/>
                <c:pt idx="0">
                  <c:v>Izvoz</c:v>
                </c:pt>
                <c:pt idx="1">
                  <c:v>Uvoz</c:v>
                </c:pt>
                <c:pt idx="2">
                  <c:v>Saldo robne razmjene</c:v>
                </c:pt>
              </c:strCache>
            </c:strRef>
          </c:cat>
          <c:val>
            <c:numRef>
              <c:f>'T1 HR'!$C$6:$F$6</c:f>
              <c:numCache>
                <c:formatCode>#,##0</c:formatCode>
                <c:ptCount val="4"/>
                <c:pt idx="0">
                  <c:v>24108220</c:v>
                </c:pt>
                <c:pt idx="1">
                  <c:v>41864518</c:v>
                </c:pt>
                <c:pt idx="2">
                  <c:v>-17756298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3C-4FB6-80B7-FB73EE10AA65}"/>
            </c:ext>
          </c:extLst>
        </c:ser>
        <c:ser>
          <c:idx val="2"/>
          <c:order val="2"/>
          <c:tx>
            <c:strRef>
              <c:f>'T1 HR'!$A$7:$B$7</c:f>
              <c:strCache>
                <c:ptCount val="2"/>
                <c:pt idx="0">
                  <c:v>   </c:v>
                </c:pt>
                <c:pt idx="1">
                  <c:v>I. – XI. 2023.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'T1 HR'!$C$4:$F$4</c:f>
              <c:strCache>
                <c:ptCount val="3"/>
                <c:pt idx="0">
                  <c:v>Izvoz</c:v>
                </c:pt>
                <c:pt idx="1">
                  <c:v>Uvoz</c:v>
                </c:pt>
                <c:pt idx="2">
                  <c:v>Saldo robne razmjene</c:v>
                </c:pt>
              </c:strCache>
            </c:strRef>
          </c:cat>
          <c:val>
            <c:numRef>
              <c:f>'T1 HR'!$C$7:$F$7</c:f>
              <c:numCache>
                <c:formatCode>#,##0</c:formatCode>
                <c:ptCount val="4"/>
                <c:pt idx="0">
                  <c:v>21077585</c:v>
                </c:pt>
                <c:pt idx="1">
                  <c:v>36512481</c:v>
                </c:pt>
                <c:pt idx="2">
                  <c:v>-15434896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3C-4FB6-80B7-FB73EE10AA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82545503"/>
        <c:axId val="1359487887"/>
      </c:barChart>
      <c:catAx>
        <c:axId val="1382545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59487887"/>
        <c:crosses val="autoZero"/>
        <c:auto val="1"/>
        <c:lblAlgn val="ctr"/>
        <c:lblOffset val="100"/>
        <c:noMultiLvlLbl val="0"/>
      </c:catAx>
      <c:valAx>
        <c:axId val="13594878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825455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sz="2800"/>
              <a:t>Robna razmjena Hrvatske s inozemstvom - privremeni podaci za prvih 12 mjeseci 2023.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'T1 HR'!$A$5:$B$5</c:f>
              <c:strCache>
                <c:ptCount val="2"/>
                <c:pt idx="0">
                  <c:v>  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'T1 HR'!$C$4:$F$4</c:f>
              <c:strCache>
                <c:ptCount val="3"/>
                <c:pt idx="0">
                  <c:v>Izvoz</c:v>
                </c:pt>
                <c:pt idx="1">
                  <c:v>Uvoz</c:v>
                </c:pt>
                <c:pt idx="2">
                  <c:v>Saldo robne razmjene</c:v>
                </c:pt>
              </c:strCache>
            </c:strRef>
          </c:cat>
          <c:val>
            <c:numRef>
              <c:f>'T1 HR'!$C$5:$F$5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3C-4FB6-80B7-FB73EE10AA65}"/>
            </c:ext>
          </c:extLst>
        </c:ser>
        <c:ser>
          <c:idx val="1"/>
          <c:order val="1"/>
          <c:tx>
            <c:strRef>
              <c:f>'T1 HR'!$A$6:$B$6</c:f>
              <c:strCache>
                <c:ptCount val="2"/>
                <c:pt idx="0">
                  <c:v>   </c:v>
                </c:pt>
                <c:pt idx="1">
                  <c:v>I. – XII. 2022.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'T1 HR'!$C$4:$F$4</c:f>
              <c:strCache>
                <c:ptCount val="3"/>
                <c:pt idx="0">
                  <c:v>Izvoz</c:v>
                </c:pt>
                <c:pt idx="1">
                  <c:v>Uvoz</c:v>
                </c:pt>
                <c:pt idx="2">
                  <c:v>Saldo robne razmjene</c:v>
                </c:pt>
              </c:strCache>
            </c:strRef>
          </c:cat>
          <c:val>
            <c:numRef>
              <c:f>'T1 HR'!$C$6:$F$6</c:f>
              <c:numCache>
                <c:formatCode>#,##0</c:formatCode>
                <c:ptCount val="4"/>
                <c:pt idx="0">
                  <c:v>24108220</c:v>
                </c:pt>
                <c:pt idx="1">
                  <c:v>41864518</c:v>
                </c:pt>
                <c:pt idx="2">
                  <c:v>-17756298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3C-4FB6-80B7-FB73EE10AA65}"/>
            </c:ext>
          </c:extLst>
        </c:ser>
        <c:ser>
          <c:idx val="2"/>
          <c:order val="2"/>
          <c:tx>
            <c:strRef>
              <c:f>'T1 HR'!$A$7:$B$7</c:f>
              <c:strCache>
                <c:ptCount val="2"/>
                <c:pt idx="0">
                  <c:v>   </c:v>
                </c:pt>
                <c:pt idx="1">
                  <c:v>I. – XI. 2023.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'T1 HR'!$C$4:$F$4</c:f>
              <c:strCache>
                <c:ptCount val="3"/>
                <c:pt idx="0">
                  <c:v>Izvoz</c:v>
                </c:pt>
                <c:pt idx="1">
                  <c:v>Uvoz</c:v>
                </c:pt>
                <c:pt idx="2">
                  <c:v>Saldo robne razmjene</c:v>
                </c:pt>
              </c:strCache>
            </c:strRef>
          </c:cat>
          <c:val>
            <c:numRef>
              <c:f>'T1 HR'!$C$7:$F$7</c:f>
              <c:numCache>
                <c:formatCode>#,##0</c:formatCode>
                <c:ptCount val="4"/>
                <c:pt idx="0">
                  <c:v>21077585</c:v>
                </c:pt>
                <c:pt idx="1">
                  <c:v>36512481</c:v>
                </c:pt>
                <c:pt idx="2">
                  <c:v>-15434896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3C-4FB6-80B7-FB73EE10AA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82545503"/>
        <c:axId val="1359487887"/>
      </c:barChart>
      <c:catAx>
        <c:axId val="1382545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59487887"/>
        <c:crosses val="autoZero"/>
        <c:auto val="1"/>
        <c:lblAlgn val="ctr"/>
        <c:lblOffset val="100"/>
        <c:noMultiLvlLbl val="0"/>
      </c:catAx>
      <c:valAx>
        <c:axId val="13594878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825455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0.18389</cdr:y>
    </cdr:from>
    <cdr:to>
      <cdr:x>0.09564</cdr:x>
      <cdr:y>0.33035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8E24DB1-B81F-0A34-4257-AB32B6B07944}"/>
            </a:ext>
          </a:extLst>
        </cdr:cNvPr>
        <cdr:cNvSpPr txBox="1"/>
      </cdr:nvSpPr>
      <cdr:spPr>
        <a:xfrm xmlns:a="http://schemas.openxmlformats.org/drawingml/2006/main">
          <a:off x="0" y="114808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hr-HR" sz="1800" dirty="0"/>
            <a:t>u tis. eura.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0.18389</cdr:y>
    </cdr:from>
    <cdr:to>
      <cdr:x>0.09564</cdr:x>
      <cdr:y>0.33035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8E24DB1-B81F-0A34-4257-AB32B6B07944}"/>
            </a:ext>
          </a:extLst>
        </cdr:cNvPr>
        <cdr:cNvSpPr txBox="1"/>
      </cdr:nvSpPr>
      <cdr:spPr>
        <a:xfrm xmlns:a="http://schemas.openxmlformats.org/drawingml/2006/main">
          <a:off x="0" y="114808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hr-HR" sz="1800" dirty="0"/>
            <a:t>u tis. eura.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03C4B-B4F0-3AB0-CA88-5A93699BF6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99E69C-5E0F-155E-9D07-FED6AFFCFD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B2EB58-6157-A088-CFD4-94C63B0A7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B6B3-31B5-4CF6-AE3D-C49ECD61CFB3}" type="datetimeFigureOut">
              <a:rPr lang="hr-HR" smtClean="0"/>
              <a:t>21.2.2024.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C2DAF-8DA7-101D-A62C-11A79ADC6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8722A8-E14E-0161-C6C1-B307C81DB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4BC74-BFE3-435D-A0EB-5A54CC29149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2770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945F7-D5B9-F245-2784-6DE04911C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376522-241C-2AAD-6B08-BC6BDBA98D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9C556-6A94-35A8-6DA4-CE85B070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B6B3-31B5-4CF6-AE3D-C49ECD61CFB3}" type="datetimeFigureOut">
              <a:rPr lang="hr-HR" smtClean="0"/>
              <a:t>21.2.2024.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68C0-D4F6-744D-AE2C-964D3057A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F573C-845B-4D49-8C15-810F91A91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4BC74-BFE3-435D-A0EB-5A54CC29149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4650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D73FCD-20F3-6B1A-BB13-CCB988A216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2D63A2-273B-8F6A-405F-4B09E09AC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34CCE-1D5F-D18D-6537-07BE814CA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B6B3-31B5-4CF6-AE3D-C49ECD61CFB3}" type="datetimeFigureOut">
              <a:rPr lang="hr-HR" smtClean="0"/>
              <a:t>21.2.2024.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3179E-2C64-E36D-918C-4B779B36D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CBDD2-25FB-3E13-9D29-6A7F89FB5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4BC74-BFE3-435D-A0EB-5A54CC29149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187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5DA01-D847-0D89-F301-86ACECD53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79D70-5786-A962-64CC-CC281DFB99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DD297E-CC8F-1CC7-C05B-60CA59C43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B6B3-31B5-4CF6-AE3D-C49ECD61CFB3}" type="datetimeFigureOut">
              <a:rPr lang="hr-HR" smtClean="0"/>
              <a:t>21.2.2024.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69740-AD27-8AE4-BFC1-7EF2F973F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A8875-416F-B08B-BFAB-C108E47B0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4BC74-BFE3-435D-A0EB-5A54CC29149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1916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6FEA1-DF9A-52E8-969F-DE413219D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DB3038-2253-901D-11ED-F9A3A8339E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4640F-6AC2-DAFF-F512-B74A944B7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B6B3-31B5-4CF6-AE3D-C49ECD61CFB3}" type="datetimeFigureOut">
              <a:rPr lang="hr-HR" smtClean="0"/>
              <a:t>21.2.2024.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0BA25-8177-0CC0-FEF1-C67DFA485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48073-D197-BA9C-90F0-843553874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4BC74-BFE3-435D-A0EB-5A54CC29149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6774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455CC-9C63-CBE0-CB56-2C9602E3B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A2003-09B6-3FE6-5BE5-EFF90DE37B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69D1DA-F0D1-5973-F463-A6D896F32A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CE83E3-0012-908F-3ABE-B59452863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B6B3-31B5-4CF6-AE3D-C49ECD61CFB3}" type="datetimeFigureOut">
              <a:rPr lang="hr-HR" smtClean="0"/>
              <a:t>21.2.2024.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58EBD9-B368-D925-2F7F-530EF2401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1E6BC3-A434-27DD-4792-B4A26D426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4BC74-BFE3-435D-A0EB-5A54CC29149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4990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75CA5-7FC1-B708-2358-76B37D6AB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48CEC-2D87-29B8-D2B2-FC6446872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903554-077C-C173-EA53-C72FFC5714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8DEB80-8471-A0DF-D47D-D5CF381D3E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38CC94-F150-7236-BE75-3227D6E292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CEC9CB-894F-F30A-5982-CEED10812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B6B3-31B5-4CF6-AE3D-C49ECD61CFB3}" type="datetimeFigureOut">
              <a:rPr lang="hr-HR" smtClean="0"/>
              <a:t>21.2.2024.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140CAF-6BAF-A86B-D405-A7716B730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095B5C-A7CB-9F96-6D43-FC6BEE815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4BC74-BFE3-435D-A0EB-5A54CC29149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7506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BCE5E-D4F7-CD5A-8F87-E8496F252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436B32-A9BB-9008-D0CD-8AC1AFC8A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B6B3-31B5-4CF6-AE3D-C49ECD61CFB3}" type="datetimeFigureOut">
              <a:rPr lang="hr-HR" smtClean="0"/>
              <a:t>21.2.2024.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908364-D385-98E0-C3A3-520E38259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F1BBA7-37B0-C28B-27E6-7274713A6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4BC74-BFE3-435D-A0EB-5A54CC29149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0267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A96964-18AE-D305-DD8A-068984EBA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B6B3-31B5-4CF6-AE3D-C49ECD61CFB3}" type="datetimeFigureOut">
              <a:rPr lang="hr-HR" smtClean="0"/>
              <a:t>21.2.2024.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66735F-6A94-0AA8-6835-3B333A924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3A9BA0-5969-81C3-301B-374C51950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4BC74-BFE3-435D-A0EB-5A54CC29149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1553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E0F2F-A427-6F5D-41FE-173B82309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45758-188F-485D-B934-BB59F2E5D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DB414A-94C4-76FF-07F3-2AA4FB761E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EFD4F8-9AAA-616E-0CD1-A6893C57E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B6B3-31B5-4CF6-AE3D-C49ECD61CFB3}" type="datetimeFigureOut">
              <a:rPr lang="hr-HR" smtClean="0"/>
              <a:t>21.2.2024.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CDEDA9-938A-5228-A1FD-EA838CE24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DB3BF3-FE6F-2A68-18D6-C8DD4B963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4BC74-BFE3-435D-A0EB-5A54CC29149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72265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8C4A8-E1DA-3FD8-6B85-5612FAD5B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83559F-261B-81E2-CB6D-8D4A9D0757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6AAE60-56D6-7660-3816-50D8751CE1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0E5366-9595-E6CE-0B13-BF3351F36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B6B3-31B5-4CF6-AE3D-C49ECD61CFB3}" type="datetimeFigureOut">
              <a:rPr lang="hr-HR" smtClean="0"/>
              <a:t>21.2.2024.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75C852-8825-88F8-B708-1C44BE8F1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6B1C3E-CC35-B38A-FC41-E3484D139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4BC74-BFE3-435D-A0EB-5A54CC29149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2870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A3220A-05DD-DE31-F526-A1E734C39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467C94-D9E0-E2F3-AF9A-C8DC205B7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1DCC5-6186-6A89-15C0-08288689D2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BB6B3-31B5-4CF6-AE3D-C49ECD61CFB3}" type="datetimeFigureOut">
              <a:rPr lang="hr-HR" smtClean="0"/>
              <a:t>21.2.2024.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2D712-06AF-FAF0-350F-03C39CEA06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04CCD-A902-EB77-1527-F0FE45F59E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4BC74-BFE3-435D-A0EB-5A54CC29149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0328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2D600-2EDA-27A8-7DF7-BCE5F2A2E2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MAKROEKONOMSKO OKRUŽENJE I IZVOZ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99D7DB-5D5F-A4E7-C656-E33A4CC7A9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13798"/>
            <a:ext cx="9144000" cy="2565082"/>
          </a:xfrm>
        </p:spPr>
        <p:txBody>
          <a:bodyPr>
            <a:normAutofit lnSpcReduction="10000"/>
          </a:bodyPr>
          <a:lstStyle/>
          <a:p>
            <a:endParaRPr lang="hr-HR" dirty="0"/>
          </a:p>
          <a:p>
            <a:r>
              <a:rPr lang="hr-HR" dirty="0"/>
              <a:t>Za Hrvatsku udrugu izvoznika – HIZ</a:t>
            </a:r>
          </a:p>
          <a:p>
            <a:r>
              <a:rPr lang="hr-HR" dirty="0"/>
              <a:t>Izvještaj o ključnim globalnim makroekonomskim kretanjima i projekcijama referentnih institucija pripremila je </a:t>
            </a:r>
          </a:p>
          <a:p>
            <a:r>
              <a:rPr lang="hr-HR" dirty="0"/>
              <a:t>Prof. dr. sc. Marijana Ivanov</a:t>
            </a:r>
          </a:p>
          <a:p>
            <a:r>
              <a:rPr lang="hr-HR" dirty="0"/>
              <a:t>22. veljače 2024.</a:t>
            </a:r>
          </a:p>
        </p:txBody>
      </p:sp>
    </p:spTree>
    <p:extLst>
      <p:ext uri="{BB962C8B-B14F-4D97-AF65-F5344CB8AC3E}">
        <p14:creationId xmlns:p14="http://schemas.microsoft.com/office/powerpoint/2010/main" val="4026675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2C50A48-2141-B08C-337E-C249C6BA2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" y="1113201"/>
            <a:ext cx="10594340" cy="516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C971B5-6421-9DBD-CB1F-6E4F756048BA}"/>
              </a:ext>
            </a:extLst>
          </p:cNvPr>
          <p:cNvSpPr txBox="1"/>
          <p:nvPr/>
        </p:nvSpPr>
        <p:spPr>
          <a:xfrm>
            <a:off x="603721" y="283398"/>
            <a:ext cx="101062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/>
              <a:t>Dekompozicija doprinosa rastu realnog BDP-a europodručja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2055B6-0B40-28E1-1C6A-5BC95ED5FC2E}"/>
              </a:ext>
            </a:extLst>
          </p:cNvPr>
          <p:cNvSpPr txBox="1"/>
          <p:nvPr/>
        </p:nvSpPr>
        <p:spPr>
          <a:xfrm>
            <a:off x="7419339" y="5026075"/>
            <a:ext cx="23241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Izvor: </a:t>
            </a:r>
          </a:p>
          <a:p>
            <a:r>
              <a:rPr lang="hr-HR" dirty="0"/>
              <a:t>ECB, prosinac 2023.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2A894A-E568-5ABC-20A1-271D97B7DF47}"/>
              </a:ext>
            </a:extLst>
          </p:cNvPr>
          <p:cNvSpPr txBox="1"/>
          <p:nvPr/>
        </p:nvSpPr>
        <p:spPr>
          <a:xfrm>
            <a:off x="7274560" y="2350827"/>
            <a:ext cx="40020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Očekuje se negativan doprinos</a:t>
            </a:r>
          </a:p>
          <a:p>
            <a:r>
              <a:rPr lang="hr-HR" sz="2400" dirty="0">
                <a:solidFill>
                  <a:srgbClr val="FF0000"/>
                </a:solidFill>
              </a:rPr>
              <a:t>neto-izvoza u 2024.</a:t>
            </a:r>
          </a:p>
        </p:txBody>
      </p:sp>
    </p:spTree>
    <p:extLst>
      <p:ext uri="{BB962C8B-B14F-4D97-AF65-F5344CB8AC3E}">
        <p14:creationId xmlns:p14="http://schemas.microsoft.com/office/powerpoint/2010/main" val="2977498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3A159F9-B5E4-45DD-CBAE-03CCD1572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" y="845410"/>
            <a:ext cx="10655300" cy="549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9FE8F2-F686-B2B3-A082-2A23F2B51501}"/>
              </a:ext>
            </a:extLst>
          </p:cNvPr>
          <p:cNvSpPr txBox="1"/>
          <p:nvPr/>
        </p:nvSpPr>
        <p:spPr>
          <a:xfrm>
            <a:off x="3086682" y="220692"/>
            <a:ext cx="6018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/>
              <a:t>Produktivnost rada u europodručju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054950-C661-4402-D204-FCD8D192DFAC}"/>
              </a:ext>
            </a:extLst>
          </p:cNvPr>
          <p:cNvSpPr txBox="1"/>
          <p:nvPr/>
        </p:nvSpPr>
        <p:spPr>
          <a:xfrm>
            <a:off x="7592059" y="5109309"/>
            <a:ext cx="23241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Izvor: </a:t>
            </a:r>
          </a:p>
          <a:p>
            <a:r>
              <a:rPr lang="hr-HR" dirty="0"/>
              <a:t>ECB, prosinac 2023.</a:t>
            </a:r>
          </a:p>
        </p:txBody>
      </p:sp>
    </p:spTree>
    <p:extLst>
      <p:ext uri="{BB962C8B-B14F-4D97-AF65-F5344CB8AC3E}">
        <p14:creationId xmlns:p14="http://schemas.microsoft.com/office/powerpoint/2010/main" val="2572327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63E6F-F897-C3CF-AED1-662D44998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85"/>
            <a:ext cx="10515600" cy="1325563"/>
          </a:xfrm>
        </p:spPr>
        <p:txBody>
          <a:bodyPr/>
          <a:lstStyle/>
          <a:p>
            <a:r>
              <a:rPr lang="hr-HR" dirty="0"/>
              <a:t>Njemačka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7D22B-2D86-70BA-3FD3-F0593B8BE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920" y="1345248"/>
            <a:ext cx="10515600" cy="5022850"/>
          </a:xfrm>
        </p:spPr>
        <p:txBody>
          <a:bodyPr>
            <a:normAutofit fontScale="85000" lnSpcReduction="20000"/>
          </a:bodyPr>
          <a:lstStyle/>
          <a:p>
            <a:r>
              <a:rPr lang="hr-HR" dirty="0">
                <a:latin typeface="Roboto" panose="02000000000000000000" pitchFamily="2" charset="0"/>
              </a:rPr>
              <a:t>Njemačka Bundesbanka je vrlo pesimistična (DB report, </a:t>
            </a:r>
            <a:r>
              <a:rPr lang="hr-HR" i="0" dirty="0">
                <a:effectLst/>
                <a:latin typeface="Roboto" panose="02000000000000000000" pitchFamily="2" charset="0"/>
              </a:rPr>
              <a:t>veljača 2024)</a:t>
            </a:r>
            <a:r>
              <a:rPr lang="hr-HR" dirty="0">
                <a:latin typeface="Roboto" panose="02000000000000000000" pitchFamily="2" charset="0"/>
              </a:rPr>
              <a:t>) </a:t>
            </a:r>
          </a:p>
          <a:p>
            <a:endParaRPr lang="hr-HR" dirty="0"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hr-HR" dirty="0">
                <a:latin typeface="Roboto" panose="02000000000000000000" pitchFamily="2" charset="0"/>
              </a:rPr>
              <a:t>      ... zbog 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</a:rPr>
              <a:t>slabe inozemne potražnje (izvoza) </a:t>
            </a:r>
            <a:r>
              <a:rPr lang="hr-HR" dirty="0">
                <a:latin typeface="Roboto" panose="02000000000000000000" pitchFamily="2" charset="0"/>
              </a:rPr>
              <a:t>koja još dodatno može biti oslabljenja tijekom 2024. zbog sukoba na Bliskom Istoku </a:t>
            </a:r>
          </a:p>
          <a:p>
            <a:pPr marL="0" indent="0">
              <a:buNone/>
            </a:pPr>
            <a:r>
              <a:rPr lang="hr-HR" dirty="0">
                <a:latin typeface="Roboto" panose="02000000000000000000" pitchFamily="2" charset="0"/>
              </a:rPr>
              <a:t>      ... visokih troškova financiranja koji slabe domaću potražnju (investicije) </a:t>
            </a:r>
          </a:p>
          <a:p>
            <a:pPr marL="0" indent="0">
              <a:buNone/>
            </a:pPr>
            <a:r>
              <a:rPr lang="hr-HR" dirty="0">
                <a:latin typeface="Roboto" panose="02000000000000000000" pitchFamily="2" charset="0"/>
              </a:rPr>
              <a:t>      ... i 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</a:rPr>
              <a:t>pesimizma i opreza domicilnih potrošača </a:t>
            </a:r>
            <a:r>
              <a:rPr lang="hr-HR" dirty="0">
                <a:latin typeface="Roboto" panose="02000000000000000000" pitchFamily="2" charset="0"/>
              </a:rPr>
              <a:t>koji prigušuju potrošnju (unatoč zabilježenom rastu plaća). </a:t>
            </a:r>
          </a:p>
          <a:p>
            <a:r>
              <a:rPr lang="hr-HR" dirty="0">
                <a:latin typeface="Roboto" panose="02000000000000000000" pitchFamily="2" charset="0"/>
              </a:rPr>
              <a:t>Izostanku snažnjeg gosporskog rasta Njemačke pridonjet će i ograničenja zaduživana države i ograničenja rasta budžetskog deficita.</a:t>
            </a:r>
          </a:p>
          <a:p>
            <a:r>
              <a:rPr lang="hr-HR" dirty="0">
                <a:latin typeface="Roboto" panose="02000000000000000000" pitchFamily="2" charset="0"/>
              </a:rPr>
              <a:t>Novih narudžbi u industriji i građevinarstvu je sve manje, a dodatni rizik za njemačku ekonomiju predstavljaju štrajkovi te 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</a:rPr>
              <a:t>neizvjesnosti vezane uz klimu i politiku zelene transformacije.</a:t>
            </a:r>
          </a:p>
          <a:p>
            <a:r>
              <a:rPr lang="hr-HR" dirty="0">
                <a:latin typeface="Roboto" panose="02000000000000000000" pitchFamily="2" charset="0"/>
              </a:rPr>
              <a:t>N</a:t>
            </a:r>
            <a:r>
              <a:rPr lang="hr-HR" i="0" dirty="0">
                <a:effectLst/>
                <a:latin typeface="Roboto" panose="02000000000000000000" pitchFamily="2" charset="0"/>
              </a:rPr>
              <a:t>akon pada BDP-a za 0,3% u zadnjem kvartalu 2023., očekivani pad BDP-a u prvom kvartalu 2024. značio bi </a:t>
            </a:r>
            <a:r>
              <a:rPr lang="hr-HR" b="1" i="0" dirty="0">
                <a:effectLst/>
                <a:latin typeface="Roboto" panose="02000000000000000000" pitchFamily="2" charset="0"/>
              </a:rPr>
              <a:t>ulazak Njemačke u tehničku recesiju</a:t>
            </a:r>
            <a:r>
              <a:rPr lang="hr-HR" i="0" dirty="0">
                <a:effectLst/>
                <a:latin typeface="Roboto" panose="02000000000000000000" pitchFamily="2" charset="0"/>
              </a:rPr>
              <a:t>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42178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E4CCFE-E2BA-CF1F-CDB8-48C65573D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80" y="520335"/>
            <a:ext cx="7944065" cy="61018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613FB4-7B81-98D1-0ED3-7649D1EC293A}"/>
              </a:ext>
            </a:extLst>
          </p:cNvPr>
          <p:cNvSpPr txBox="1"/>
          <p:nvPr/>
        </p:nvSpPr>
        <p:spPr>
          <a:xfrm>
            <a:off x="5262881" y="4853355"/>
            <a:ext cx="27330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/>
              <a:t>Izvor: </a:t>
            </a:r>
          </a:p>
          <a:p>
            <a:r>
              <a:rPr lang="hr-HR" b="1" dirty="0"/>
              <a:t>Deutsche Bundesbank, veljača 2024.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D91016-5DF1-A4AB-19A8-1183237FF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7940" y="1753997"/>
            <a:ext cx="2980753" cy="47598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E20B60-1729-3AFF-B119-4C3048299A32}"/>
              </a:ext>
            </a:extLst>
          </p:cNvPr>
          <p:cNvSpPr txBox="1"/>
          <p:nvPr/>
        </p:nvSpPr>
        <p:spPr>
          <a:xfrm>
            <a:off x="8578058" y="262883"/>
            <a:ext cx="352051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/>
              <a:t>Scenarij učinka rasplamsavanja</a:t>
            </a:r>
          </a:p>
          <a:p>
            <a:r>
              <a:rPr lang="hr-HR" sz="2000" dirty="0"/>
              <a:t>krize na Bliskom Istoku na</a:t>
            </a:r>
          </a:p>
          <a:p>
            <a:r>
              <a:rPr lang="hr-HR" sz="2000" b="1" dirty="0"/>
              <a:t>inozemnu potražnju </a:t>
            </a:r>
          </a:p>
          <a:p>
            <a:r>
              <a:rPr lang="hr-HR" sz="2000" b="1" dirty="0"/>
              <a:t>za izvozom europodručja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2CB1CE-8528-53A7-6233-CF933A732076}"/>
              </a:ext>
            </a:extLst>
          </p:cNvPr>
          <p:cNvSpPr txBox="1"/>
          <p:nvPr/>
        </p:nvSpPr>
        <p:spPr>
          <a:xfrm>
            <a:off x="9867899" y="5453519"/>
            <a:ext cx="23241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Izvor: </a:t>
            </a:r>
          </a:p>
          <a:p>
            <a:r>
              <a:rPr lang="hr-HR" dirty="0"/>
              <a:t>ECB, prosinac 2023.</a:t>
            </a:r>
          </a:p>
        </p:txBody>
      </p:sp>
    </p:spTree>
    <p:extLst>
      <p:ext uri="{BB962C8B-B14F-4D97-AF65-F5344CB8AC3E}">
        <p14:creationId xmlns:p14="http://schemas.microsoft.com/office/powerpoint/2010/main" val="1550654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06E131-F8B5-440F-67E7-E600394E2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019" y="467360"/>
            <a:ext cx="7751599" cy="58363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2CC4D8-161C-872F-5E7A-1B7A86B7B783}"/>
              </a:ext>
            </a:extLst>
          </p:cNvPr>
          <p:cNvSpPr txBox="1"/>
          <p:nvPr/>
        </p:nvSpPr>
        <p:spPr>
          <a:xfrm>
            <a:off x="9197339" y="5300395"/>
            <a:ext cx="26390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/>
              <a:t>Izvor: </a:t>
            </a:r>
          </a:p>
          <a:p>
            <a:r>
              <a:rPr lang="hr-HR" b="1" dirty="0"/>
              <a:t>Deutsche Bundesbank, veljača 2024.</a:t>
            </a:r>
          </a:p>
        </p:txBody>
      </p:sp>
    </p:spTree>
    <p:extLst>
      <p:ext uri="{BB962C8B-B14F-4D97-AF65-F5344CB8AC3E}">
        <p14:creationId xmlns:p14="http://schemas.microsoft.com/office/powerpoint/2010/main" val="1647714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09C2C0-ABAD-B752-4796-97B71594B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46" y="543884"/>
            <a:ext cx="10829454" cy="60223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491291-DC04-85D9-0E75-FFBA8B37FC3E}"/>
              </a:ext>
            </a:extLst>
          </p:cNvPr>
          <p:cNvSpPr txBox="1"/>
          <p:nvPr/>
        </p:nvSpPr>
        <p:spPr>
          <a:xfrm>
            <a:off x="6921499" y="5990950"/>
            <a:ext cx="49352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/>
              <a:t>Izvor: </a:t>
            </a:r>
          </a:p>
          <a:p>
            <a:r>
              <a:rPr lang="hr-HR" b="1" dirty="0"/>
              <a:t>Deutsche Bundesbank, veljača 2024.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4AC699-1F23-440F-9CC7-165181ED6175}"/>
              </a:ext>
            </a:extLst>
          </p:cNvPr>
          <p:cNvSpPr txBox="1"/>
          <p:nvPr/>
        </p:nvSpPr>
        <p:spPr>
          <a:xfrm>
            <a:off x="6400800" y="543884"/>
            <a:ext cx="18255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>
                <a:solidFill>
                  <a:srgbClr val="C00000"/>
                </a:solidFill>
              </a:rPr>
              <a:t>Njemačka</a:t>
            </a:r>
          </a:p>
        </p:txBody>
      </p:sp>
    </p:spTree>
    <p:extLst>
      <p:ext uri="{BB962C8B-B14F-4D97-AF65-F5344CB8AC3E}">
        <p14:creationId xmlns:p14="http://schemas.microsoft.com/office/powerpoint/2010/main" val="3490115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30FD2-4A30-E489-F424-6A9C322BC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285"/>
            <a:ext cx="10515600" cy="1325563"/>
          </a:xfrm>
        </p:spPr>
        <p:txBody>
          <a:bodyPr/>
          <a:lstStyle/>
          <a:p>
            <a:r>
              <a:rPr lang="hr-HR" dirty="0"/>
              <a:t>Svjetska trgovina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8C97C-351E-2C3B-2336-7487AEA12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280" y="1446848"/>
            <a:ext cx="10515600" cy="5042535"/>
          </a:xfrm>
        </p:spPr>
        <p:txBody>
          <a:bodyPr>
            <a:normAutofit fontScale="85000" lnSpcReduction="20000"/>
          </a:bodyPr>
          <a:lstStyle/>
          <a:p>
            <a:r>
              <a:rPr lang="hr-HR" dirty="0"/>
              <a:t>Svjetska trgovina je u 2023. </a:t>
            </a:r>
            <a:r>
              <a:rPr lang="hr-HR" b="1" dirty="0"/>
              <a:t>zabilježila znatno sporiji rast </a:t>
            </a:r>
            <a:r>
              <a:rPr lang="hr-HR" dirty="0"/>
              <a:t>(procjena MMF-a je svega </a:t>
            </a:r>
            <a:r>
              <a:rPr lang="hr-HR" b="1" dirty="0"/>
              <a:t>0,4%</a:t>
            </a:r>
            <a:r>
              <a:rPr lang="hr-HR" dirty="0"/>
              <a:t>) </a:t>
            </a:r>
            <a:r>
              <a:rPr lang="hr-HR" b="1" dirty="0"/>
              <a:t>u usporedbi s rastom svjetskog BDP-a </a:t>
            </a:r>
            <a:r>
              <a:rPr lang="hr-HR" dirty="0"/>
              <a:t>(procjena 3,1%) </a:t>
            </a:r>
          </a:p>
          <a:p>
            <a:r>
              <a:rPr lang="hr-HR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MMF procijenjuje </a:t>
            </a:r>
            <a:r>
              <a:rPr lang="hr-HR" b="1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rast svjetske trgovine za 3,3% u 2024. </a:t>
            </a:r>
            <a:r>
              <a:rPr lang="hr-HR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te za </a:t>
            </a:r>
            <a:r>
              <a:rPr lang="hr-HR" b="1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3,6%</a:t>
            </a:r>
            <a:r>
              <a:rPr lang="hr-HR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u 2025. (što je ispod povijesne prosječne stope rasta od 4,9%)</a:t>
            </a:r>
          </a:p>
          <a:p>
            <a:r>
              <a:rPr lang="hr-HR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Pritom su te procjene temeljene na pretpostavci da će cijene goriva smanjiti u</a:t>
            </a:r>
            <a:r>
              <a:rPr lang="en-US" dirty="0"/>
              <a:t> 2024</a:t>
            </a:r>
            <a:r>
              <a:rPr lang="hr-HR" dirty="0"/>
              <a:t>. i </a:t>
            </a:r>
            <a:r>
              <a:rPr lang="en-US" dirty="0"/>
              <a:t>2025</a:t>
            </a:r>
            <a:r>
              <a:rPr lang="hr-HR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. te da bi u drugoj polovici 2024. moglo započeti smanjivanje kamatnih stopa vodećih središnjih banaka.</a:t>
            </a:r>
          </a:p>
          <a:p>
            <a:r>
              <a:rPr lang="hr-HR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S druge strane i dalje je na globalnoj razini aktualna praksa uvođenja novih </a:t>
            </a:r>
            <a:r>
              <a:rPr lang="hr-HR" b="1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trgovinskih ograničenja</a:t>
            </a:r>
            <a:r>
              <a:rPr lang="hr-HR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/ restrikcija koja dovodi do različitih oblika </a:t>
            </a:r>
            <a:r>
              <a:rPr lang="hr-HR" b="1" i="0" dirty="0">
                <a:solidFill>
                  <a:schemeClr val="accent1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fragmentacija i distorzija svjetske trgovine</a:t>
            </a:r>
            <a:r>
              <a:rPr lang="hr-HR" b="0" i="0" dirty="0">
                <a:solidFill>
                  <a:schemeClr val="accent1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. </a:t>
            </a:r>
          </a:p>
          <a:p>
            <a:endParaRPr lang="hr-HR" b="0" i="0" dirty="0">
              <a:solidFill>
                <a:schemeClr val="accent1">
                  <a:lumMod val="75000"/>
                </a:schemeClr>
              </a:solidFill>
              <a:effectLst/>
              <a:latin typeface="Roboto" panose="02000000000000000000" pitchFamily="2" charset="0"/>
            </a:endParaRPr>
          </a:p>
          <a:p>
            <a:r>
              <a:rPr lang="hr-HR" dirty="0">
                <a:latin typeface="Roboto" panose="02000000000000000000" pitchFamily="2" charset="0"/>
              </a:rPr>
              <a:t>Nepovoljni utjecaji na svjetsku trgovinu i ekonomski rast ostvaruju se se jedne strane kroz </a:t>
            </a:r>
            <a:r>
              <a:rPr lang="hr-HR" b="1" dirty="0">
                <a:latin typeface="Roboto" panose="02000000000000000000" pitchFamily="2" charset="0"/>
              </a:rPr>
              <a:t>trgovinske kanale </a:t>
            </a:r>
            <a:r>
              <a:rPr lang="hr-HR" dirty="0">
                <a:latin typeface="Roboto" panose="02000000000000000000" pitchFamily="2" charset="0"/>
              </a:rPr>
              <a:t>(prelijevanje iz EM u napredne ekonomije ... nedovoljan izvoz AE u EM ekonomije), a s druge strane kroz </a:t>
            </a:r>
            <a:r>
              <a:rPr lang="hr-HR" b="1" dirty="0">
                <a:latin typeface="Roboto" panose="02000000000000000000" pitchFamily="2" charset="0"/>
              </a:rPr>
              <a:t>kanale eksternog financiranja </a:t>
            </a:r>
            <a:r>
              <a:rPr lang="hr-HR" dirty="0">
                <a:latin typeface="Roboto" panose="02000000000000000000" pitchFamily="2" charset="0"/>
              </a:rPr>
              <a:t>(prelijevanje iz naprednih ekonomija u emerging markets ekonomije ...zbog rastućih troškova financiranja)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41803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2A8EB4-0B48-1C58-D5EB-56BF4E8A1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F7217D6-62C0-81D6-338C-17D1F9BBC0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94419"/>
              </p:ext>
            </p:extLst>
          </p:nvPr>
        </p:nvGraphicFramePr>
        <p:xfrm>
          <a:off x="538480" y="307340"/>
          <a:ext cx="9560560" cy="6243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59ADD54-B8AC-DE19-B81C-66FC5D007CF2}"/>
              </a:ext>
            </a:extLst>
          </p:cNvPr>
          <p:cNvSpPr txBox="1"/>
          <p:nvPr/>
        </p:nvSpPr>
        <p:spPr>
          <a:xfrm>
            <a:off x="9154160" y="1362561"/>
            <a:ext cx="2804160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/>
              <a:t>Prema prvim procjenama: Hrvatski izvoz roba bio je u 2023. za 3 milijarde eura niži nego u 2022. Robni uvoz niži je za 5,3 milijarde eura, a deficit niži za 2,3 milijarde eura.</a:t>
            </a:r>
          </a:p>
          <a:p>
            <a:endParaRPr lang="pl-PL" sz="2800" dirty="0"/>
          </a:p>
          <a:p>
            <a:endParaRPr lang="pl-PL" sz="2800" dirty="0"/>
          </a:p>
          <a:p>
            <a:r>
              <a:rPr lang="pl-PL" sz="2000" b="1" dirty="0"/>
              <a:t>Izvor: DZS, veljača 2024</a:t>
            </a:r>
            <a:r>
              <a:rPr lang="pl-PL" sz="2000" dirty="0"/>
              <a:t>.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275950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1D26D-03EE-AF3D-B90A-7251238B8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2565"/>
            <a:ext cx="10515600" cy="1325563"/>
          </a:xfrm>
        </p:spPr>
        <p:txBody>
          <a:bodyPr/>
          <a:lstStyle/>
          <a:p>
            <a:r>
              <a:rPr lang="hr-HR" dirty="0"/>
              <a:t>Rizik inflacije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81B97-A467-F348-D347-F18CD7367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8128"/>
            <a:ext cx="10515600" cy="4710112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hr-HR" sz="2800" dirty="0">
                <a:solidFill>
                  <a:srgbClr val="3C4043"/>
                </a:solidFill>
                <a:latin typeface="Roboto" panose="02000000000000000000" pitchFamily="2" charset="0"/>
              </a:rPr>
              <a:t>N</a:t>
            </a:r>
            <a:r>
              <a:rPr lang="hr-HR" sz="280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a </a:t>
            </a:r>
            <a:r>
              <a:rPr lang="hr-HR" sz="2800" b="1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globalnoj razini očekuje se stopa inflacije 5,8% u 2024. </a:t>
            </a:r>
            <a:r>
              <a:rPr lang="hr-HR" sz="280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te</a:t>
            </a:r>
            <a:r>
              <a:rPr lang="hr-HR" sz="2800" b="1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4,4,% </a:t>
            </a:r>
            <a:r>
              <a:rPr lang="hr-HR" sz="280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u 2025. To </a:t>
            </a:r>
            <a:r>
              <a:rPr lang="hr-HR" sz="2800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je niže od ranijih projekcija, a </a:t>
            </a:r>
            <a:r>
              <a:rPr lang="hr-HR" sz="2800" i="0" dirty="0">
                <a:effectLst/>
                <a:latin typeface="Roboto" panose="02000000000000000000" pitchFamily="2" charset="0"/>
              </a:rPr>
              <a:t>rezultat je prvenstveno </a:t>
            </a:r>
            <a:r>
              <a:rPr lang="hr-HR" sz="2800" b="1" i="0" dirty="0">
                <a:solidFill>
                  <a:schemeClr val="accent1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slabljenja troškovne inflacije na strani ponude</a:t>
            </a:r>
            <a:r>
              <a:rPr lang="hr-HR" sz="2800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roba i usluga te dijelom restriktivne monetarne politike koja slabi potražnju.</a:t>
            </a:r>
          </a:p>
          <a:p>
            <a:pPr>
              <a:spcBef>
                <a:spcPts val="0"/>
              </a:spcBef>
            </a:pPr>
            <a:endParaRPr lang="hr-HR" sz="2800" b="0" i="0" dirty="0">
              <a:solidFill>
                <a:srgbClr val="3C4043"/>
              </a:solidFill>
              <a:effectLst/>
              <a:latin typeface="Roboto" panose="02000000000000000000" pitchFamily="2" charset="0"/>
            </a:endParaRPr>
          </a:p>
          <a:p>
            <a:pPr>
              <a:spcBef>
                <a:spcPts val="0"/>
              </a:spcBef>
            </a:pPr>
            <a:r>
              <a:rPr lang="hr-HR" sz="2800" dirty="0">
                <a:solidFill>
                  <a:srgbClr val="3C4043"/>
                </a:solidFill>
                <a:latin typeface="Roboto" panose="02000000000000000000" pitchFamily="2" charset="0"/>
              </a:rPr>
              <a:t>Međutim, </a:t>
            </a:r>
            <a:r>
              <a:rPr lang="hr-HR" sz="2800" b="1" dirty="0">
                <a:solidFill>
                  <a:srgbClr val="3C4043"/>
                </a:solidFill>
                <a:latin typeface="Roboto" panose="02000000000000000000" pitchFamily="2" charset="0"/>
              </a:rPr>
              <a:t>geopolitički šokovi i dalje su visok rizik </a:t>
            </a:r>
            <a:r>
              <a:rPr lang="hr-HR" sz="2800" dirty="0">
                <a:solidFill>
                  <a:srgbClr val="3C4043"/>
                </a:solidFill>
                <a:latin typeface="Roboto" panose="02000000000000000000" pitchFamily="2" charset="0"/>
              </a:rPr>
              <a:t>za novi val rasta cijena robe i sirovina zbog 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</a:rPr>
              <a:t>mogućih </a:t>
            </a:r>
            <a:r>
              <a:rPr lang="hr-HR" sz="2800" b="1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</a:rPr>
              <a:t>problema u opskrbi </a:t>
            </a:r>
            <a:r>
              <a:rPr lang="hr-HR" sz="2800" dirty="0">
                <a:solidFill>
                  <a:srgbClr val="3C4043"/>
                </a:solidFill>
                <a:latin typeface="Roboto" panose="02000000000000000000" pitchFamily="2" charset="0"/>
              </a:rPr>
              <a:t>(napadi u Crvenom moru, sukobi u pojasu Gaze,... ) i </a:t>
            </a:r>
            <a:r>
              <a:rPr lang="hr-HR" sz="2800" b="1" dirty="0">
                <a:solidFill>
                  <a:srgbClr val="3C4043"/>
                </a:solidFill>
                <a:latin typeface="Roboto" panose="02000000000000000000" pitchFamily="2" charset="0"/>
              </a:rPr>
              <a:t>povećanih troškova kontejnerskog prijevoza</a:t>
            </a:r>
          </a:p>
          <a:p>
            <a:pPr>
              <a:spcBef>
                <a:spcPts val="0"/>
              </a:spcBef>
            </a:pPr>
            <a:r>
              <a:rPr lang="hr-HR" dirty="0">
                <a:solidFill>
                  <a:srgbClr val="3C4043"/>
                </a:solidFill>
                <a:latin typeface="Roboto" panose="02000000000000000000" pitchFamily="2" charset="0"/>
              </a:rPr>
              <a:t>P</a:t>
            </a:r>
            <a:r>
              <a:rPr lang="hr-HR" sz="2800" dirty="0">
                <a:solidFill>
                  <a:srgbClr val="3C4043"/>
                </a:solidFill>
                <a:latin typeface="Roboto" panose="02000000000000000000" pitchFamily="2" charset="0"/>
              </a:rPr>
              <a:t>ritisci za rast plaća globalno su blago oslabljeni iako zbog manjka radne snage i dalje djeluju na </a:t>
            </a:r>
            <a:r>
              <a:rPr lang="hr-HR" sz="2800" b="1" dirty="0">
                <a:solidFill>
                  <a:srgbClr val="3C4043"/>
                </a:solidFill>
                <a:latin typeface="Roboto" panose="02000000000000000000" pitchFamily="2" charset="0"/>
              </a:rPr>
              <a:t>rast troškova poduzeća </a:t>
            </a:r>
            <a:r>
              <a:rPr lang="hr-HR" sz="2800" dirty="0">
                <a:solidFill>
                  <a:srgbClr val="3C4043"/>
                </a:solidFill>
                <a:latin typeface="Roboto" panose="02000000000000000000" pitchFamily="2" charset="0"/>
              </a:rPr>
              <a:t>i inflatorni pritisak. </a:t>
            </a:r>
          </a:p>
          <a:p>
            <a:pPr>
              <a:spcBef>
                <a:spcPts val="0"/>
              </a:spcBef>
            </a:pPr>
            <a:r>
              <a:rPr lang="hr-HR" sz="2800" dirty="0">
                <a:solidFill>
                  <a:srgbClr val="3C4043"/>
                </a:solidFill>
                <a:latin typeface="Roboto" panose="02000000000000000000" pitchFamily="2" charset="0"/>
              </a:rPr>
              <a:t>Povećani rizik inflacije predstavljaju i moguće </a:t>
            </a:r>
            <a:r>
              <a:rPr lang="hr-HR" sz="2800" b="1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</a:rPr>
              <a:t>vremenske nepogode i ekstremi vremenski uvjeti</a:t>
            </a:r>
            <a:r>
              <a:rPr lang="hr-HR" sz="2800" b="1" dirty="0">
                <a:solidFill>
                  <a:srgbClr val="3C4043"/>
                </a:solidFill>
                <a:latin typeface="Roboto" panose="02000000000000000000" pitchFamily="2" charset="0"/>
              </a:rPr>
              <a:t>.</a:t>
            </a:r>
            <a:endParaRPr lang="hr-HR" sz="2800" dirty="0">
              <a:solidFill>
                <a:srgbClr val="3C4043"/>
              </a:solidFill>
              <a:latin typeface="Roboto" panose="02000000000000000000" pitchFamily="2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78798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A8B44C-2EE8-DD7A-093F-DE2DFAB51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9EC8A8-CF93-CE2F-D4CC-B6F49CDFD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018" y="916635"/>
            <a:ext cx="9314963" cy="53110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537900-20E7-40F7-68AE-A0E8713D17E9}"/>
              </a:ext>
            </a:extLst>
          </p:cNvPr>
          <p:cNvSpPr txBox="1"/>
          <p:nvPr/>
        </p:nvSpPr>
        <p:spPr>
          <a:xfrm>
            <a:off x="1503680" y="331860"/>
            <a:ext cx="47307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/>
              <a:t>Inflacija na globalnoj razini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4BDC4A-B62A-BB34-DCE4-80276334B33A}"/>
              </a:ext>
            </a:extLst>
          </p:cNvPr>
          <p:cNvSpPr txBox="1"/>
          <p:nvPr/>
        </p:nvSpPr>
        <p:spPr>
          <a:xfrm>
            <a:off x="9289743" y="5581377"/>
            <a:ext cx="22047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/>
              <a:t>Izvor: </a:t>
            </a:r>
          </a:p>
          <a:p>
            <a:r>
              <a:rPr lang="hr-HR" b="1" dirty="0"/>
              <a:t>MMF, siječanj 2024.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35BAB3-EB9D-67FF-B14B-597C19AB56DE}"/>
              </a:ext>
            </a:extLst>
          </p:cNvPr>
          <p:cNvSpPr txBox="1"/>
          <p:nvPr/>
        </p:nvSpPr>
        <p:spPr>
          <a:xfrm>
            <a:off x="8990376" y="1659285"/>
            <a:ext cx="280345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Napredne ekonomje su u siječnju 2024. u prosjeku zabilježile stopu inflacije (CPI) 3,1% te temeljnu inflaciju 3,8%.</a:t>
            </a:r>
          </a:p>
        </p:txBody>
      </p:sp>
    </p:spTree>
    <p:extLst>
      <p:ext uri="{BB962C8B-B14F-4D97-AF65-F5344CB8AC3E}">
        <p14:creationId xmlns:p14="http://schemas.microsoft.com/office/powerpoint/2010/main" val="3429508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C32BD-FCAE-57CB-92BF-BD9F069C7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1325563"/>
          </a:xfrm>
        </p:spPr>
        <p:txBody>
          <a:bodyPr/>
          <a:lstStyle/>
          <a:p>
            <a:r>
              <a:rPr lang="hr-HR" dirty="0"/>
              <a:t>Globalno okruženje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4DCE0-799E-C492-1DAF-7BAE7EA76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7808"/>
            <a:ext cx="10515600" cy="4791392"/>
          </a:xfrm>
        </p:spPr>
        <p:txBody>
          <a:bodyPr>
            <a:normAutofit fontScale="85000" lnSpcReduction="20000"/>
          </a:bodyPr>
          <a:lstStyle/>
          <a:p>
            <a:r>
              <a:rPr lang="hr-HR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Prema projekcijama MMF-a iz siječnja ove godine, u</a:t>
            </a:r>
            <a:r>
              <a:rPr lang="hr-HR" b="1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2024. očekuje se rast svjetskog gospodarstva za 3,1%</a:t>
            </a:r>
            <a:r>
              <a:rPr lang="hr-HR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, a u 2025. za </a:t>
            </a:r>
            <a:r>
              <a:rPr lang="hr-HR" b="1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3,2% </a:t>
            </a:r>
            <a:r>
              <a:rPr lang="hr-HR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..... </a:t>
            </a:r>
            <a:r>
              <a:rPr lang="hr-HR" dirty="0">
                <a:solidFill>
                  <a:srgbClr val="3C4043"/>
                </a:solidFill>
                <a:latin typeface="Roboto" panose="02000000000000000000" pitchFamily="2" charset="0"/>
              </a:rPr>
              <a:t>(što je više od ranijih projekcija iz listopada)</a:t>
            </a:r>
          </a:p>
          <a:p>
            <a:r>
              <a:rPr lang="hr-HR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      </a:t>
            </a:r>
          </a:p>
          <a:p>
            <a:r>
              <a:rPr lang="hr-HR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Dijelom je to rezultat </a:t>
            </a:r>
            <a:r>
              <a:rPr lang="hr-HR" b="1" i="0" dirty="0">
                <a:solidFill>
                  <a:schemeClr val="accent1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bržeg pada stope inflacije </a:t>
            </a:r>
            <a:r>
              <a:rPr lang="hr-HR" i="0" dirty="0">
                <a:effectLst/>
                <a:latin typeface="Roboto" panose="02000000000000000000" pitchFamily="2" charset="0"/>
              </a:rPr>
              <a:t>u većini svjetskih regija </a:t>
            </a:r>
            <a:r>
              <a:rPr lang="hr-HR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nego što se ranije očekivalo, kao i </a:t>
            </a:r>
            <a:r>
              <a:rPr lang="hr-HR" i="0" dirty="0">
                <a:effectLst/>
                <a:latin typeface="Roboto" panose="02000000000000000000" pitchFamily="2" charset="0"/>
              </a:rPr>
              <a:t>rezultat </a:t>
            </a:r>
            <a:r>
              <a:rPr lang="hr-HR" b="1" i="0" dirty="0">
                <a:solidFill>
                  <a:schemeClr val="accent1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veće otpornosti gospodarstva SAD-a i nekoliko većih emerging markets (EM) 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</a:rPr>
              <a:t>ekonomija </a:t>
            </a:r>
            <a:r>
              <a:rPr lang="hr-HR" dirty="0">
                <a:solidFill>
                  <a:srgbClr val="3C4043"/>
                </a:solidFill>
                <a:latin typeface="Roboto" panose="02000000000000000000" pitchFamily="2" charset="0"/>
              </a:rPr>
              <a:t>te </a:t>
            </a:r>
            <a:r>
              <a:rPr lang="hr-HR" dirty="0">
                <a:latin typeface="Roboto" panose="02000000000000000000" pitchFamily="2" charset="0"/>
              </a:rPr>
              <a:t>fiskalnih potpora u Kini (uz i dalje prigušen rast BDP-a).</a:t>
            </a:r>
          </a:p>
          <a:p>
            <a:endParaRPr lang="hr-HR" dirty="0">
              <a:latin typeface="Roboto" panose="02000000000000000000" pitchFamily="2" charset="0"/>
            </a:endParaRPr>
          </a:p>
          <a:p>
            <a:r>
              <a:rPr lang="hr-HR" dirty="0">
                <a:solidFill>
                  <a:srgbClr val="3C4043"/>
                </a:solidFill>
                <a:latin typeface="Roboto" panose="02000000000000000000" pitchFamily="2" charset="0"/>
              </a:rPr>
              <a:t>Pritom je </a:t>
            </a:r>
            <a:r>
              <a:rPr lang="hr-HR" b="1" dirty="0">
                <a:solidFill>
                  <a:srgbClr val="3C4043"/>
                </a:solidFill>
                <a:latin typeface="Roboto" panose="02000000000000000000" pitchFamily="2" charset="0"/>
              </a:rPr>
              <a:t>rast svjetskog BDP-a i dalje ispod predpandemijskog prosjeka </a:t>
            </a:r>
            <a:r>
              <a:rPr lang="hr-HR" dirty="0">
                <a:solidFill>
                  <a:srgbClr val="3C4043"/>
                </a:solidFill>
                <a:latin typeface="Roboto" panose="02000000000000000000" pitchFamily="2" charset="0"/>
              </a:rPr>
              <a:t>od 3,8% za razdoblje 2000.-2019., .... i 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</a:rPr>
              <a:t>bilježi značajne regionalne razlike </a:t>
            </a:r>
            <a:r>
              <a:rPr lang="hr-HR" dirty="0">
                <a:solidFill>
                  <a:srgbClr val="3C4043"/>
                </a:solidFill>
                <a:latin typeface="Roboto" panose="02000000000000000000" pitchFamily="2" charset="0"/>
              </a:rPr>
              <a:t>(europodručje je i dalje u stagnaciji)</a:t>
            </a:r>
          </a:p>
          <a:p>
            <a:r>
              <a:rPr lang="hr-HR" dirty="0">
                <a:solidFill>
                  <a:srgbClr val="3C4043"/>
                </a:solidFill>
                <a:latin typeface="Roboto" panose="02000000000000000000" pitchFamily="2" charset="0"/>
              </a:rPr>
              <a:t>Za posljednji kvartal 2023. MMF procjenjuje tek umjeren rast BDP-a na globalnoj razini. Istodobno </a:t>
            </a:r>
            <a:r>
              <a:rPr lang="hr-HR" i="1" dirty="0">
                <a:solidFill>
                  <a:srgbClr val="3C4043"/>
                </a:solidFill>
                <a:latin typeface="Roboto" panose="02000000000000000000" pitchFamily="2" charset="0"/>
              </a:rPr>
              <a:t>Purchasing Managers’ Index </a:t>
            </a:r>
            <a:r>
              <a:rPr lang="hr-HR" dirty="0">
                <a:solidFill>
                  <a:srgbClr val="3C4043"/>
                </a:solidFill>
                <a:latin typeface="Roboto" panose="02000000000000000000" pitchFamily="2" charset="0"/>
              </a:rPr>
              <a:t>– PMI ukazuje na pad realnog BDP-a u zadnjem kvartalu</a:t>
            </a:r>
            <a:r>
              <a:rPr lang="hr-HR" dirty="0">
                <a:solidFill>
                  <a:srgbClr val="555555"/>
                </a:solidFill>
                <a:latin typeface="Open Sans" panose="020B0606030504020204" pitchFamily="34" charset="0"/>
              </a:rPr>
              <a:t> 2023.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03060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854F12-1FC1-7B8F-5F1D-911261AB7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448" y="701040"/>
            <a:ext cx="10977103" cy="60262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BBA243-ACF8-9CB9-F51A-474877581174}"/>
              </a:ext>
            </a:extLst>
          </p:cNvPr>
          <p:cNvSpPr txBox="1"/>
          <p:nvPr/>
        </p:nvSpPr>
        <p:spPr>
          <a:xfrm>
            <a:off x="3186931" y="130713"/>
            <a:ext cx="63956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/>
              <a:t>Komponente inflacije u europodručju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9A64EF-95B2-36CD-6E9C-12956C07DA57}"/>
              </a:ext>
            </a:extLst>
          </p:cNvPr>
          <p:cNvSpPr txBox="1"/>
          <p:nvPr/>
        </p:nvSpPr>
        <p:spPr>
          <a:xfrm>
            <a:off x="9582593" y="3105834"/>
            <a:ext cx="23241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/>
              <a:t>Izvor: </a:t>
            </a:r>
          </a:p>
          <a:p>
            <a:r>
              <a:rPr lang="hr-HR" b="1" dirty="0"/>
              <a:t>ECB, siječanj 2024.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5F4414-C986-5FA4-7AB2-EAD6996F45FB}"/>
              </a:ext>
            </a:extLst>
          </p:cNvPr>
          <p:cNvSpPr txBox="1"/>
          <p:nvPr/>
        </p:nvSpPr>
        <p:spPr>
          <a:xfrm>
            <a:off x="7839617" y="1833717"/>
            <a:ext cx="349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NEIG – non-energy industrial goods</a:t>
            </a:r>
          </a:p>
        </p:txBody>
      </p:sp>
    </p:spTree>
    <p:extLst>
      <p:ext uri="{BB962C8B-B14F-4D97-AF65-F5344CB8AC3E}">
        <p14:creationId xmlns:p14="http://schemas.microsoft.com/office/powerpoint/2010/main" val="1682340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5A1153-FFA0-972B-4CE9-1E112B182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771" y="599440"/>
            <a:ext cx="11412693" cy="5473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3C9E6F-1C12-61C3-61C8-F968E4BF4D87}"/>
              </a:ext>
            </a:extLst>
          </p:cNvPr>
          <p:cNvSpPr txBox="1"/>
          <p:nvPr/>
        </p:nvSpPr>
        <p:spPr>
          <a:xfrm>
            <a:off x="601771" y="6292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: PMIs reflect the average of input and output prices</a:t>
            </a:r>
            <a:endParaRPr lang="hr-H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34C62A-F88D-C5E2-0D8B-6A8D7409AC50}"/>
              </a:ext>
            </a:extLst>
          </p:cNvPr>
          <p:cNvSpPr txBox="1"/>
          <p:nvPr/>
        </p:nvSpPr>
        <p:spPr>
          <a:xfrm>
            <a:off x="6697771" y="6211669"/>
            <a:ext cx="37162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/>
              <a:t>Izvor: ECB, veljača 2024.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DC1716-1B66-D669-2AD6-267888E69BF6}"/>
              </a:ext>
            </a:extLst>
          </p:cNvPr>
          <p:cNvSpPr txBox="1"/>
          <p:nvPr/>
        </p:nvSpPr>
        <p:spPr>
          <a:xfrm>
            <a:off x="4927600" y="985947"/>
            <a:ext cx="2482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>
                <a:solidFill>
                  <a:srgbClr val="FF0000"/>
                </a:solidFill>
              </a:rPr>
              <a:t>U europodručju</a:t>
            </a:r>
          </a:p>
        </p:txBody>
      </p:sp>
    </p:spTree>
    <p:extLst>
      <p:ext uri="{BB962C8B-B14F-4D97-AF65-F5344CB8AC3E}">
        <p14:creationId xmlns:p14="http://schemas.microsoft.com/office/powerpoint/2010/main" val="22505425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6BAED6-8046-87D0-A83D-076F9FD48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760" y="1090948"/>
            <a:ext cx="9914439" cy="51899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851551-D9E3-B21D-891E-D9591D66664C}"/>
              </a:ext>
            </a:extLst>
          </p:cNvPr>
          <p:cNvSpPr txBox="1"/>
          <p:nvPr/>
        </p:nvSpPr>
        <p:spPr>
          <a:xfrm>
            <a:off x="1058360" y="346286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b="0" i="0" dirty="0">
                <a:solidFill>
                  <a:srgbClr val="003299"/>
                </a:solidFill>
                <a:effectLst/>
                <a:latin typeface="Open Sans" panose="020B0606030504020204" pitchFamily="34" charset="0"/>
              </a:rPr>
              <a:t>Global shipping costs</a:t>
            </a:r>
            <a:endParaRPr lang="hr-HR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D30039-9531-33FE-ADF3-9F49A9323E3F}"/>
              </a:ext>
            </a:extLst>
          </p:cNvPr>
          <p:cNvSpPr txBox="1"/>
          <p:nvPr/>
        </p:nvSpPr>
        <p:spPr>
          <a:xfrm>
            <a:off x="6504113" y="4325034"/>
            <a:ext cx="23241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Izvor: </a:t>
            </a:r>
          </a:p>
          <a:p>
            <a:r>
              <a:rPr lang="hr-HR" dirty="0"/>
              <a:t>ECB, siječanj 2024.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9A1549-AF59-83CC-B0B4-CFE66B82630E}"/>
              </a:ext>
            </a:extLst>
          </p:cNvPr>
          <p:cNvSpPr txBox="1"/>
          <p:nvPr/>
        </p:nvSpPr>
        <p:spPr>
          <a:xfrm>
            <a:off x="5854739" y="628088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3299"/>
                </a:solidFill>
                <a:effectLst/>
                <a:latin typeface="Open Sans" panose="020B0606030504020204" pitchFamily="34" charset="0"/>
              </a:rPr>
              <a:t>The latest observations are for 21 January 2024.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619652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69B95D-859E-7BF6-1C22-B5D5C2542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40" y="523613"/>
            <a:ext cx="3784292" cy="58205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393600-AE3A-4B2A-7971-CC049AABD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8826" y="574656"/>
            <a:ext cx="4104244" cy="58604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19C989-6B2D-507D-248B-BC71C6ACB0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3176" y="944879"/>
            <a:ext cx="3714184" cy="53992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99F746-CE54-234F-19C4-8D1F3F435382}"/>
              </a:ext>
            </a:extLst>
          </p:cNvPr>
          <p:cNvSpPr txBox="1"/>
          <p:nvPr/>
        </p:nvSpPr>
        <p:spPr>
          <a:xfrm>
            <a:off x="4757520" y="3321334"/>
            <a:ext cx="23241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/>
              <a:t>Izvor: </a:t>
            </a:r>
          </a:p>
          <a:p>
            <a:r>
              <a:rPr lang="hr-HR" b="1" dirty="0"/>
              <a:t>ECB, veljača 2024.</a:t>
            </a:r>
          </a:p>
        </p:txBody>
      </p:sp>
    </p:spTree>
    <p:extLst>
      <p:ext uri="{BB962C8B-B14F-4D97-AF65-F5344CB8AC3E}">
        <p14:creationId xmlns:p14="http://schemas.microsoft.com/office/powerpoint/2010/main" val="29772077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D8EB80-2075-11FF-F1B4-BD6BCACD6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840" y="467061"/>
            <a:ext cx="7063840" cy="62443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D66BB7-7C3F-1183-F842-617A5B04184E}"/>
              </a:ext>
            </a:extLst>
          </p:cNvPr>
          <p:cNvSpPr txBox="1"/>
          <p:nvPr/>
        </p:nvSpPr>
        <p:spPr>
          <a:xfrm>
            <a:off x="8374480" y="687755"/>
            <a:ext cx="277368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dirty="0"/>
              <a:t>Troškovi rada i projekcije za europodručje (godišnje postotne promjene)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6F73AD-F094-E947-A957-75DA0740D6A1}"/>
              </a:ext>
            </a:extLst>
          </p:cNvPr>
          <p:cNvSpPr txBox="1"/>
          <p:nvPr/>
        </p:nvSpPr>
        <p:spPr>
          <a:xfrm>
            <a:off x="8374480" y="5412154"/>
            <a:ext cx="23241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Izvor: </a:t>
            </a:r>
          </a:p>
          <a:p>
            <a:r>
              <a:rPr lang="hr-HR" dirty="0"/>
              <a:t>ECB, veljača 2024.</a:t>
            </a:r>
          </a:p>
        </p:txBody>
      </p:sp>
    </p:spTree>
    <p:extLst>
      <p:ext uri="{BB962C8B-B14F-4D97-AF65-F5344CB8AC3E}">
        <p14:creationId xmlns:p14="http://schemas.microsoft.com/office/powerpoint/2010/main" val="11081644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6CF8AAB-A9D0-A623-792B-8919C868A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822" y="223520"/>
            <a:ext cx="6951082" cy="54642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B376850-0D5A-D0C0-6FAF-FF1715F6D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821" y="5716020"/>
            <a:ext cx="6951082" cy="9331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B07F97C-B59F-6446-A9BE-320583BC19AA}"/>
              </a:ext>
            </a:extLst>
          </p:cNvPr>
          <p:cNvSpPr txBox="1"/>
          <p:nvPr/>
        </p:nvSpPr>
        <p:spPr>
          <a:xfrm>
            <a:off x="8186509" y="223520"/>
            <a:ext cx="363763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Stope inflacije u članicama europodručja </a:t>
            </a:r>
          </a:p>
          <a:p>
            <a:endParaRPr lang="hr-HR" sz="3200" dirty="0"/>
          </a:p>
          <a:p>
            <a:r>
              <a:rPr lang="hr-HR" sz="2800" dirty="0"/>
              <a:t>- mjereno harmoniziranim indeksom potrošačkih cijena</a:t>
            </a:r>
          </a:p>
          <a:p>
            <a:r>
              <a:rPr lang="hr-HR" sz="2800" dirty="0"/>
              <a:t>- podaci za siječanj 2024. </a:t>
            </a:r>
            <a:r>
              <a:rPr lang="hr-HR" sz="2800"/>
              <a:t>su prve procjene</a:t>
            </a:r>
            <a:endParaRPr lang="hr-HR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54AA6B-73EE-D979-041B-FF44A38FD05C}"/>
              </a:ext>
            </a:extLst>
          </p:cNvPr>
          <p:cNvSpPr txBox="1"/>
          <p:nvPr/>
        </p:nvSpPr>
        <p:spPr>
          <a:xfrm>
            <a:off x="8353460" y="5536268"/>
            <a:ext cx="23241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/>
              <a:t>Izvor: </a:t>
            </a:r>
          </a:p>
          <a:p>
            <a:r>
              <a:rPr lang="hr-HR" b="1" dirty="0"/>
              <a:t>Eurostat, veljača 2024.</a:t>
            </a:r>
          </a:p>
        </p:txBody>
      </p:sp>
    </p:spTree>
    <p:extLst>
      <p:ext uri="{BB962C8B-B14F-4D97-AF65-F5344CB8AC3E}">
        <p14:creationId xmlns:p14="http://schemas.microsoft.com/office/powerpoint/2010/main" val="12536336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6B6A7-FD0B-6A75-604E-865D8E680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5883"/>
            <a:ext cx="10515600" cy="1325563"/>
          </a:xfrm>
        </p:spPr>
        <p:txBody>
          <a:bodyPr/>
          <a:lstStyle/>
          <a:p>
            <a:r>
              <a:rPr lang="hr-HR" dirty="0"/>
              <a:t>Uvjeti financiranja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4861C-6348-0B61-C0BC-3CFC5E848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640" y="1534160"/>
            <a:ext cx="10515600" cy="5709920"/>
          </a:xfrm>
        </p:spPr>
        <p:txBody>
          <a:bodyPr>
            <a:normAutofit/>
          </a:bodyPr>
          <a:lstStyle/>
          <a:p>
            <a:r>
              <a:rPr lang="hr-HR" sz="2800" b="1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Visoke kamatne stope</a:t>
            </a:r>
            <a:r>
              <a:rPr lang="hr-HR" sz="2800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, u kombinaciji s </a:t>
            </a:r>
            <a:r>
              <a:rPr lang="hr-HR" sz="2800" b="1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niskim rastom produktivnosti </a:t>
            </a:r>
            <a:r>
              <a:rPr lang="hr-HR" sz="280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te </a:t>
            </a:r>
            <a:r>
              <a:rPr lang="hr-HR" sz="2800" b="1" i="0" dirty="0">
                <a:solidFill>
                  <a:schemeClr val="accent1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prestankom fiskalnih potpora u većem broju zemalja</a:t>
            </a:r>
            <a:r>
              <a:rPr lang="hr-HR" sz="2800" i="0" dirty="0">
                <a:effectLst/>
                <a:latin typeface="Roboto" panose="02000000000000000000" pitchFamily="2" charset="0"/>
              </a:rPr>
              <a:t> (</a:t>
            </a:r>
            <a:r>
              <a:rPr lang="hr-HR" sz="2800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koje bilježe prekomjerni rast javnog duga i potrebu za fiskalnom konsolidacijom), </a:t>
            </a:r>
            <a:r>
              <a:rPr lang="hr-HR" sz="280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prestavljaju </a:t>
            </a:r>
            <a:r>
              <a:rPr lang="hr-HR" sz="2800" b="1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ograničenje veće globalne gospodarske aktivnosti</a:t>
            </a:r>
            <a:r>
              <a:rPr lang="hr-HR" sz="280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, ...</a:t>
            </a:r>
          </a:p>
          <a:p>
            <a:endParaRPr lang="hr-HR" sz="2800" i="0" dirty="0">
              <a:solidFill>
                <a:srgbClr val="3C4043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hr-HR" dirty="0">
                <a:solidFill>
                  <a:srgbClr val="3C4043"/>
                </a:solidFill>
                <a:latin typeface="Roboto" panose="02000000000000000000" pitchFamily="2" charset="0"/>
              </a:rPr>
              <a:t>     ... </a:t>
            </a:r>
            <a:r>
              <a:rPr lang="hr-HR" sz="280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ali i </a:t>
            </a:r>
            <a:r>
              <a:rPr lang="hr-HR" sz="2800" b="1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rizik za financijsku stabilnost </a:t>
            </a:r>
            <a:r>
              <a:rPr lang="hr-HR" sz="280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zbog visokog tereta otplate duga dužnika (kvarenja kreditnog portfelja banaka - posebno za kredite sektorima industrije i građevinarstva; ujedno, za više od 30% EM ekonomija, prinos na državnu obveznicu je iznad 10% te su im uvjeti eksternog financiranja otežani). </a:t>
            </a:r>
          </a:p>
          <a:p>
            <a:endParaRPr lang="hr-HR" sz="2800" i="0" dirty="0">
              <a:solidFill>
                <a:srgbClr val="3C4043"/>
              </a:solidFill>
              <a:effectLst/>
              <a:latin typeface="Roboto" panose="02000000000000000000" pitchFamily="2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520366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AB4941-C6F9-5151-0605-5DA1CBD90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790E23-6F9F-C4F8-E1F5-0874E2B4E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044" y="446018"/>
            <a:ext cx="7131156" cy="60272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ACCC37-A14A-94EC-0E12-0404CBAA32B3}"/>
              </a:ext>
            </a:extLst>
          </p:cNvPr>
          <p:cNvSpPr txBox="1"/>
          <p:nvPr/>
        </p:nvSpPr>
        <p:spPr>
          <a:xfrm>
            <a:off x="8961120" y="5239435"/>
            <a:ext cx="2489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Izvor: </a:t>
            </a:r>
          </a:p>
          <a:p>
            <a:r>
              <a:rPr lang="hr-HR" dirty="0"/>
              <a:t>MMF, siječanj 2024.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AF43F9-8A57-3839-5B32-1D93E7DED869}"/>
              </a:ext>
            </a:extLst>
          </p:cNvPr>
          <p:cNvSpPr txBox="1"/>
          <p:nvPr/>
        </p:nvSpPr>
        <p:spPr>
          <a:xfrm>
            <a:off x="8585200" y="1373702"/>
            <a:ext cx="29393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Od listopada 2023. bilježi se ublažavanje uvjeta financiranja SAD-u, europodručju i drugim naprednim ekonomijama (AE).</a:t>
            </a:r>
          </a:p>
        </p:txBody>
      </p:sp>
    </p:spTree>
    <p:extLst>
      <p:ext uri="{BB962C8B-B14F-4D97-AF65-F5344CB8AC3E}">
        <p14:creationId xmlns:p14="http://schemas.microsoft.com/office/powerpoint/2010/main" val="13131012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A083DE-29BB-2BCE-F16E-B1A3E2A9B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94B2BC-9789-9EF2-5CAA-8948D25AA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908" y="486323"/>
            <a:ext cx="7730611" cy="61469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155D4B-49FF-4447-0B37-5E2415A6B524}"/>
              </a:ext>
            </a:extLst>
          </p:cNvPr>
          <p:cNvSpPr txBox="1"/>
          <p:nvPr/>
        </p:nvSpPr>
        <p:spPr>
          <a:xfrm>
            <a:off x="8422641" y="335280"/>
            <a:ext cx="34848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Referentne kamatne stope u emerging markets regijama u odnosu na stopu federalnih fondova u SAD-u</a:t>
            </a:r>
          </a:p>
          <a:p>
            <a:endParaRPr lang="hr-HR" sz="2800" dirty="0"/>
          </a:p>
          <a:p>
            <a:r>
              <a:rPr lang="hr-HR" sz="2800" dirty="0"/>
              <a:t>- prosječne realizirane i očekivane referentne kamatne stope u vođenju monetarne politike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4F093C-BE33-1856-B8D7-5B141AA2BB14}"/>
              </a:ext>
            </a:extLst>
          </p:cNvPr>
          <p:cNvSpPr txBox="1"/>
          <p:nvPr/>
        </p:nvSpPr>
        <p:spPr>
          <a:xfrm>
            <a:off x="8503920" y="5788075"/>
            <a:ext cx="2489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Izvor: </a:t>
            </a:r>
          </a:p>
          <a:p>
            <a:r>
              <a:rPr lang="hr-HR" dirty="0"/>
              <a:t>MMF, veljača 2024.</a:t>
            </a:r>
          </a:p>
        </p:txBody>
      </p:sp>
    </p:spTree>
    <p:extLst>
      <p:ext uri="{BB962C8B-B14F-4D97-AF65-F5344CB8AC3E}">
        <p14:creationId xmlns:p14="http://schemas.microsoft.com/office/powerpoint/2010/main" val="23840355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976FD2-DAC3-E0B8-8408-F2458407B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700" y="1168401"/>
            <a:ext cx="11086600" cy="52267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CCFB37-5295-8843-EC78-8B21E74425ED}"/>
              </a:ext>
            </a:extLst>
          </p:cNvPr>
          <p:cNvSpPr txBox="1"/>
          <p:nvPr/>
        </p:nvSpPr>
        <p:spPr>
          <a:xfrm>
            <a:off x="1157789" y="325120"/>
            <a:ext cx="98764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/>
              <a:t>Troškovi financiranja poduzeća i kućanstva u europodručju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E30A26-98DF-849F-87E1-E697CC4A446D}"/>
              </a:ext>
            </a:extLst>
          </p:cNvPr>
          <p:cNvSpPr txBox="1"/>
          <p:nvPr/>
        </p:nvSpPr>
        <p:spPr>
          <a:xfrm>
            <a:off x="4533073" y="5280074"/>
            <a:ext cx="23241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Izvor: </a:t>
            </a:r>
          </a:p>
          <a:p>
            <a:r>
              <a:rPr lang="hr-HR" dirty="0"/>
              <a:t>ECB, siječanj 2024.</a:t>
            </a:r>
          </a:p>
        </p:txBody>
      </p:sp>
    </p:spTree>
    <p:extLst>
      <p:ext uri="{BB962C8B-B14F-4D97-AF65-F5344CB8AC3E}">
        <p14:creationId xmlns:p14="http://schemas.microsoft.com/office/powerpoint/2010/main" val="4228942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D09F77-612A-477C-5074-8811D43D2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2F59B5-B9BB-B809-99AE-046EC7727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" y="817352"/>
            <a:ext cx="9122527" cy="55474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B914C9-A80E-C841-B23F-F415A505FA36}"/>
              </a:ext>
            </a:extLst>
          </p:cNvPr>
          <p:cNvSpPr txBox="1"/>
          <p:nvPr/>
        </p:nvSpPr>
        <p:spPr>
          <a:xfrm>
            <a:off x="9624058" y="5475784"/>
            <a:ext cx="23241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/>
              <a:t>Izvor: </a:t>
            </a:r>
          </a:p>
          <a:p>
            <a:r>
              <a:rPr lang="hr-HR" b="1" dirty="0"/>
              <a:t>MMF, siječanj 2024.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9770B7-F290-ABF7-1A58-A6ED4C508336}"/>
              </a:ext>
            </a:extLst>
          </p:cNvPr>
          <p:cNvSpPr txBox="1"/>
          <p:nvPr/>
        </p:nvSpPr>
        <p:spPr>
          <a:xfrm>
            <a:off x="9624059" y="1059050"/>
            <a:ext cx="232410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„Dezinflacija i stabilni rast smanjuju vjerojatnost tvrdog prizemljenja, a rizici za globalni rast uglavnom su uravnoteženi.” </a:t>
            </a:r>
            <a:r>
              <a:rPr lang="hr-HR" sz="2000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(MMF, 2024.)</a:t>
            </a:r>
            <a:endParaRPr lang="hr-HR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3C52CD-8124-E5E7-185F-FE1A15E01209}"/>
              </a:ext>
            </a:extLst>
          </p:cNvPr>
          <p:cNvSpPr txBox="1"/>
          <p:nvPr/>
        </p:nvSpPr>
        <p:spPr>
          <a:xfrm>
            <a:off x="506003" y="340299"/>
            <a:ext cx="44342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/>
              <a:t>Projekcije stopa rasta BDP-a </a:t>
            </a:r>
          </a:p>
          <a:p>
            <a:r>
              <a:rPr lang="hr-HR" sz="2800" b="1" dirty="0"/>
              <a:t>u naprednim ekonomijama</a:t>
            </a:r>
          </a:p>
        </p:txBody>
      </p:sp>
    </p:spTree>
    <p:extLst>
      <p:ext uri="{BB962C8B-B14F-4D97-AF65-F5344CB8AC3E}">
        <p14:creationId xmlns:p14="http://schemas.microsoft.com/office/powerpoint/2010/main" val="4708676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C08710-B70B-9FEE-2D8F-3B985D750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98" y="410353"/>
            <a:ext cx="11953804" cy="47422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8D6043-9BA4-7A21-45BD-6C8840C1DFCE}"/>
              </a:ext>
            </a:extLst>
          </p:cNvPr>
          <p:cNvSpPr txBox="1"/>
          <p:nvPr/>
        </p:nvSpPr>
        <p:spPr>
          <a:xfrm>
            <a:off x="975360" y="721360"/>
            <a:ext cx="1911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/>
              <a:t>U Hrvatskoj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2717FA-0F85-BEB4-F77B-667D656E68C8}"/>
              </a:ext>
            </a:extLst>
          </p:cNvPr>
          <p:cNvSpPr txBox="1"/>
          <p:nvPr/>
        </p:nvSpPr>
        <p:spPr>
          <a:xfrm>
            <a:off x="741680" y="6124035"/>
            <a:ext cx="2497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Izvor: HNB, veljača 2024.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A14B92-ADA2-16E3-D109-E6674B055560}"/>
              </a:ext>
            </a:extLst>
          </p:cNvPr>
          <p:cNvSpPr txBox="1"/>
          <p:nvPr/>
        </p:nvSpPr>
        <p:spPr>
          <a:xfrm>
            <a:off x="4155440" y="5477704"/>
            <a:ext cx="71729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dirty="0"/>
              <a:t>Pritom: „Kreditiranje poduzećima i nadalje je prigušeno, a krediti stanovništvu nastavljaju rasti.” HNB)</a:t>
            </a:r>
          </a:p>
        </p:txBody>
      </p:sp>
    </p:spTree>
    <p:extLst>
      <p:ext uri="{BB962C8B-B14F-4D97-AF65-F5344CB8AC3E}">
        <p14:creationId xmlns:p14="http://schemas.microsoft.com/office/powerpoint/2010/main" val="33030426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25CC07-EA1F-E990-0466-40C6C75DA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44" y="1135744"/>
            <a:ext cx="11934676" cy="51622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318C51-AF01-60CD-87C4-44AEED6EC10F}"/>
              </a:ext>
            </a:extLst>
          </p:cNvPr>
          <p:cNvSpPr txBox="1"/>
          <p:nvPr/>
        </p:nvSpPr>
        <p:spPr>
          <a:xfrm>
            <a:off x="2264757" y="375920"/>
            <a:ext cx="8100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/>
              <a:t>Dužničko financiranje poduzeća u europodručju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1E5B4C-1CC0-6F0B-2653-12B7FC94F565}"/>
              </a:ext>
            </a:extLst>
          </p:cNvPr>
          <p:cNvSpPr txBox="1"/>
          <p:nvPr/>
        </p:nvSpPr>
        <p:spPr>
          <a:xfrm>
            <a:off x="3771899" y="6298031"/>
            <a:ext cx="42037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Izvor: ECB, siječanj 2024.</a:t>
            </a:r>
          </a:p>
        </p:txBody>
      </p:sp>
    </p:spTree>
    <p:extLst>
      <p:ext uri="{BB962C8B-B14F-4D97-AF65-F5344CB8AC3E}">
        <p14:creationId xmlns:p14="http://schemas.microsoft.com/office/powerpoint/2010/main" val="25077759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8FDCC0-F1DC-C527-4685-DEC4CC251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265" y="1087120"/>
            <a:ext cx="11399231" cy="51670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C807DB-51E5-20D5-4920-63633FC1AA7C}"/>
              </a:ext>
            </a:extLst>
          </p:cNvPr>
          <p:cNvSpPr txBox="1"/>
          <p:nvPr/>
        </p:nvSpPr>
        <p:spPr>
          <a:xfrm>
            <a:off x="2387600" y="215917"/>
            <a:ext cx="8100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/>
              <a:t>Potražnja za kreditima kod sektora stanovništvo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CA7EAA-111D-1EC0-166A-F548AF768499}"/>
              </a:ext>
            </a:extLst>
          </p:cNvPr>
          <p:cNvSpPr txBox="1"/>
          <p:nvPr/>
        </p:nvSpPr>
        <p:spPr>
          <a:xfrm>
            <a:off x="3832033" y="6355979"/>
            <a:ext cx="39403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Izvor: ECB, siječanj 2024.</a:t>
            </a:r>
          </a:p>
        </p:txBody>
      </p:sp>
    </p:spTree>
    <p:extLst>
      <p:ext uri="{BB962C8B-B14F-4D97-AF65-F5344CB8AC3E}">
        <p14:creationId xmlns:p14="http://schemas.microsoft.com/office/powerpoint/2010/main" val="25512618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7C961-00D6-9925-05D3-E77A29B50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2405"/>
            <a:ext cx="10515600" cy="1325563"/>
          </a:xfrm>
        </p:spPr>
        <p:txBody>
          <a:bodyPr/>
          <a:lstStyle/>
          <a:p>
            <a:r>
              <a:rPr lang="hr-HR" dirty="0"/>
              <a:t>Zaokret u monetarnoj politici ECB-a?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63A46-D04B-4714-069D-4FA30C752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2080"/>
            <a:ext cx="10515600" cy="5008880"/>
          </a:xfrm>
        </p:spPr>
        <p:txBody>
          <a:bodyPr>
            <a:normAutofit fontScale="92500" lnSpcReduction="10000"/>
          </a:bodyPr>
          <a:lstStyle/>
          <a:p>
            <a:r>
              <a:rPr lang="hr-HR" dirty="0">
                <a:solidFill>
                  <a:srgbClr val="3C4043"/>
                </a:solidFill>
                <a:latin typeface="Roboto" panose="02000000000000000000" pitchFamily="2" charset="0"/>
              </a:rPr>
              <a:t>Aktualna d</a:t>
            </a:r>
            <a:r>
              <a:rPr lang="hr-HR" sz="2800" dirty="0">
                <a:solidFill>
                  <a:srgbClr val="3C4043"/>
                </a:solidFill>
                <a:latin typeface="Roboto" panose="02000000000000000000" pitchFamily="2" charset="0"/>
              </a:rPr>
              <a:t>ezinflacija (sporiji rast cijena) </a:t>
            </a:r>
            <a:r>
              <a:rPr lang="hr-HR" sz="2800" b="1" dirty="0">
                <a:solidFill>
                  <a:srgbClr val="3C4043"/>
                </a:solidFill>
                <a:latin typeface="Roboto" panose="02000000000000000000" pitchFamily="2" charset="0"/>
              </a:rPr>
              <a:t>otvara prostor </a:t>
            </a:r>
            <a:r>
              <a:rPr lang="hr-HR" sz="2800" dirty="0">
                <a:solidFill>
                  <a:srgbClr val="3C4043"/>
                </a:solidFill>
                <a:latin typeface="Roboto" panose="02000000000000000000" pitchFamily="2" charset="0"/>
              </a:rPr>
              <a:t>za relativno skoro </a:t>
            </a:r>
            <a:r>
              <a:rPr lang="hr-HR" sz="2800" b="1" dirty="0">
                <a:solidFill>
                  <a:srgbClr val="3C4043"/>
                </a:solidFill>
                <a:latin typeface="Roboto" panose="02000000000000000000" pitchFamily="2" charset="0"/>
              </a:rPr>
              <a:t>ublažavanje uvjeta financiranja </a:t>
            </a:r>
            <a:r>
              <a:rPr lang="hr-HR" sz="2800" dirty="0">
                <a:solidFill>
                  <a:srgbClr val="3C4043"/>
                </a:solidFill>
                <a:latin typeface="Roboto" panose="02000000000000000000" pitchFamily="2" charset="0"/>
              </a:rPr>
              <a:t>(početak snižavanja kamatnih stopa </a:t>
            </a:r>
            <a:r>
              <a:rPr lang="hr-HR" dirty="0">
                <a:solidFill>
                  <a:srgbClr val="3C4043"/>
                </a:solidFill>
                <a:latin typeface="Roboto" panose="02000000000000000000" pitchFamily="2" charset="0"/>
              </a:rPr>
              <a:t>vodećih svjetskih </a:t>
            </a:r>
            <a:r>
              <a:rPr lang="hr-HR" sz="2800" dirty="0">
                <a:solidFill>
                  <a:srgbClr val="3C4043"/>
                </a:solidFill>
                <a:latin typeface="Roboto" panose="02000000000000000000" pitchFamily="2" charset="0"/>
              </a:rPr>
              <a:t>središnjih banaka), </a:t>
            </a:r>
            <a:r>
              <a:rPr lang="hr-HR" sz="2800" b="1" dirty="0">
                <a:solidFill>
                  <a:srgbClr val="3C4043"/>
                </a:solidFill>
                <a:latin typeface="Roboto" panose="02000000000000000000" pitchFamily="2" charset="0"/>
              </a:rPr>
              <a:t>osim u slučaju novih problema u opskrbi, koji razdoblje restriktivnih monetarnih uvjeta mogu produžiti.</a:t>
            </a:r>
          </a:p>
          <a:p>
            <a:endParaRPr lang="hr-HR" sz="2800" b="1" dirty="0">
              <a:solidFill>
                <a:srgbClr val="3C4043"/>
              </a:solidFill>
              <a:latin typeface="Roboto" panose="02000000000000000000" pitchFamily="2" charset="0"/>
            </a:endParaRPr>
          </a:p>
          <a:p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</a:rPr>
              <a:t>Prevladavaju očekivanja labavljenja monetarne politike u naprednim ekonomijama do kraja 2024. </a:t>
            </a:r>
            <a:r>
              <a:rPr lang="hr-HR" dirty="0">
                <a:latin typeface="Roboto" panose="02000000000000000000" pitchFamily="2" charset="0"/>
              </a:rPr>
              <a:t>s učinicma na vidljiv pad dugoročnih kamatnjaka</a:t>
            </a:r>
          </a:p>
          <a:p>
            <a:r>
              <a:rPr lang="hr-HR" sz="2800" dirty="0">
                <a:latin typeface="Roboto" panose="02000000000000000000" pitchFamily="2" charset="0"/>
              </a:rPr>
              <a:t>ECB (obično) čeka Fed, jer u protivnom može euro oslabiti i poskupiti uvoz – povećati inflacijski pritisak</a:t>
            </a:r>
            <a:r>
              <a:rPr lang="hr-HR" dirty="0">
                <a:latin typeface="Roboto" panose="02000000000000000000" pitchFamily="2" charset="0"/>
              </a:rPr>
              <a:t>. S</a:t>
            </a:r>
            <a:r>
              <a:rPr lang="hr-HR" sz="2800" dirty="0">
                <a:latin typeface="Roboto" panose="02000000000000000000" pitchFamily="2" charset="0"/>
              </a:rPr>
              <a:t> druge strane slabiji euro može ojačati izvoz što podupire određena </a:t>
            </a:r>
            <a:r>
              <a:rPr lang="hr-HR" sz="2800" b="1" dirty="0">
                <a:latin typeface="Roboto" panose="02000000000000000000" pitchFamily="2" charset="0"/>
              </a:rPr>
              <a:t>očekivanja da će ECB započeti sa spuštanjem kamatnjaka već tijekom ljeta / jeseni 2024., a najkasnije do kraja godine. </a:t>
            </a:r>
          </a:p>
          <a:p>
            <a:endParaRPr lang="hr-HR" sz="2800" b="1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442296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D84267-51DA-485E-B65D-49761B572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014" y="298402"/>
            <a:ext cx="10467272" cy="62611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2A0AF7-6182-368C-57FE-49D2B504935C}"/>
              </a:ext>
            </a:extLst>
          </p:cNvPr>
          <p:cNvSpPr txBox="1"/>
          <p:nvPr/>
        </p:nvSpPr>
        <p:spPr>
          <a:xfrm>
            <a:off x="2651760" y="4650155"/>
            <a:ext cx="26619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Izvor:</a:t>
            </a:r>
            <a:r>
              <a:rPr lang="hr-HR" b="1" dirty="0"/>
              <a:t> ECB, veljača 2024.</a:t>
            </a:r>
            <a:r>
              <a:rPr lang="hr-HR" dirty="0"/>
              <a:t> https://www.ecb.europa.eu/press/key/date/2024/html/ecb.sp240201~df22c3a19d.en.pdf</a:t>
            </a:r>
          </a:p>
        </p:txBody>
      </p:sp>
    </p:spTree>
    <p:extLst>
      <p:ext uri="{BB962C8B-B14F-4D97-AF65-F5344CB8AC3E}">
        <p14:creationId xmlns:p14="http://schemas.microsoft.com/office/powerpoint/2010/main" val="28870302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02334C-E91A-9330-E797-70E44DCC0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302856"/>
            <a:ext cx="6304477" cy="62522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BF792D-9453-F045-AAF1-E1424DA56E30}"/>
              </a:ext>
            </a:extLst>
          </p:cNvPr>
          <p:cNvSpPr txBox="1"/>
          <p:nvPr/>
        </p:nvSpPr>
        <p:spPr>
          <a:xfrm>
            <a:off x="7691120" y="4659312"/>
            <a:ext cx="32105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/>
              <a:t>Izvor:ECB, veljača 2024. </a:t>
            </a:r>
            <a:r>
              <a:rPr lang="hr-HR" dirty="0"/>
              <a:t>https://www.ecb.europa.eu/press/key/date/2024/html/ecb.sp240201~df22c3a19d.en.pdf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F4D4E6-BD4A-7FB0-3953-00C78B152E97}"/>
              </a:ext>
            </a:extLst>
          </p:cNvPr>
          <p:cNvSpPr txBox="1"/>
          <p:nvPr/>
        </p:nvSpPr>
        <p:spPr>
          <a:xfrm>
            <a:off x="7599681" y="599440"/>
            <a:ext cx="40457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Očekivanja spuštanja kamatne stope ECB-a na mogućnost depozita (prekonoćne depozite banaka kod Eurosustava)</a:t>
            </a:r>
          </a:p>
        </p:txBody>
      </p:sp>
    </p:spTree>
    <p:extLst>
      <p:ext uri="{BB962C8B-B14F-4D97-AF65-F5344CB8AC3E}">
        <p14:creationId xmlns:p14="http://schemas.microsoft.com/office/powerpoint/2010/main" val="39267179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557C01-565F-94D6-439B-26ACBE4C07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FEB454C-4605-B011-8C01-6B3B83C9FF10}"/>
              </a:ext>
            </a:extLst>
          </p:cNvPr>
          <p:cNvGraphicFramePr>
            <a:graphicFrameLocks noGrp="1"/>
          </p:cNvGraphicFramePr>
          <p:nvPr/>
        </p:nvGraphicFramePr>
        <p:xfrm>
          <a:off x="748030" y="63500"/>
          <a:ext cx="10925809" cy="6490970"/>
        </p:xfrm>
        <a:graphic>
          <a:graphicData uri="http://schemas.openxmlformats.org/drawingml/2006/table">
            <a:tbl>
              <a:tblPr/>
              <a:tblGrid>
                <a:gridCol w="1439470">
                  <a:extLst>
                    <a:ext uri="{9D8B030D-6E8A-4147-A177-3AD203B41FA5}">
                      <a16:colId xmlns:a16="http://schemas.microsoft.com/office/drawing/2014/main" val="2941752863"/>
                    </a:ext>
                  </a:extLst>
                </a:gridCol>
                <a:gridCol w="4577986">
                  <a:extLst>
                    <a:ext uri="{9D8B030D-6E8A-4147-A177-3AD203B41FA5}">
                      <a16:colId xmlns:a16="http://schemas.microsoft.com/office/drawing/2014/main" val="3681347770"/>
                    </a:ext>
                  </a:extLst>
                </a:gridCol>
                <a:gridCol w="1132697">
                  <a:extLst>
                    <a:ext uri="{9D8B030D-6E8A-4147-A177-3AD203B41FA5}">
                      <a16:colId xmlns:a16="http://schemas.microsoft.com/office/drawing/2014/main" val="2908641223"/>
                    </a:ext>
                  </a:extLst>
                </a:gridCol>
                <a:gridCol w="755131">
                  <a:extLst>
                    <a:ext uri="{9D8B030D-6E8A-4147-A177-3AD203B41FA5}">
                      <a16:colId xmlns:a16="http://schemas.microsoft.com/office/drawing/2014/main" val="2230730025"/>
                    </a:ext>
                  </a:extLst>
                </a:gridCol>
                <a:gridCol w="1132697">
                  <a:extLst>
                    <a:ext uri="{9D8B030D-6E8A-4147-A177-3AD203B41FA5}">
                      <a16:colId xmlns:a16="http://schemas.microsoft.com/office/drawing/2014/main" val="4083019600"/>
                    </a:ext>
                  </a:extLst>
                </a:gridCol>
                <a:gridCol w="1132697">
                  <a:extLst>
                    <a:ext uri="{9D8B030D-6E8A-4147-A177-3AD203B41FA5}">
                      <a16:colId xmlns:a16="http://schemas.microsoft.com/office/drawing/2014/main" val="167602558"/>
                    </a:ext>
                  </a:extLst>
                </a:gridCol>
                <a:gridCol w="755131">
                  <a:extLst>
                    <a:ext uri="{9D8B030D-6E8A-4147-A177-3AD203B41FA5}">
                      <a16:colId xmlns:a16="http://schemas.microsoft.com/office/drawing/2014/main" val="3220821880"/>
                    </a:ext>
                  </a:extLst>
                </a:gridCol>
              </a:tblGrid>
              <a:tr h="190500"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hr-HR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2022.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2023.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63033"/>
                  </a:ext>
                </a:extLst>
              </a:tr>
              <a:tr h="190500">
                <a:tc gridSpan="2"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VII. </a:t>
                      </a:r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−</a:t>
                      </a:r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IX.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X. </a:t>
                      </a:r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−</a:t>
                      </a:r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XII.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I. ‒ III.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IV. ‒ VI.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VII. ‒ IX.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17791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350" marR="952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Poljoprivreda, šumarstvo i ribarstvo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-1,4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-5,4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-1,0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-6,1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7,2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93221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B,  C, D, E</a:t>
                      </a:r>
                    </a:p>
                  </a:txBody>
                  <a:tcPr marL="6350" marR="952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Prerađivačka industrija, rudarstvo i vađenje te ostale industrije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-4,8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-1,4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-1,3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-5,8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36588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6350" marR="952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Prerađivačka industrija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2,4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-4,0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-2,6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-2,3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-4,3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9335471"/>
                  </a:ext>
                </a:extLst>
              </a:tr>
              <a:tr h="312420"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</a:p>
                  </a:txBody>
                  <a:tcPr marL="6350" marR="952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Građevinarstvo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3,3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4,8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359136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G, H, I</a:t>
                      </a:r>
                    </a:p>
                  </a:txBody>
                  <a:tcPr marL="6350" marR="952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Trgovina, prijevoz i skladištenje, smještaj, priprema i usluživanje hrane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8,2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6,4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-1,2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1,7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18407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</a:t>
                      </a:r>
                    </a:p>
                  </a:txBody>
                  <a:tcPr marL="6350" marR="952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Informacije i komunikacije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15,3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16,3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4,9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4,6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3,5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80202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</a:t>
                      </a:r>
                    </a:p>
                  </a:txBody>
                  <a:tcPr marL="6350" marR="952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Financijske djelatnosti i djelatnosti osiguranja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-1,2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-1,2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11,8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18,2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7,0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4106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6350" marR="952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Poslovanje nekretninama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7,1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2,2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4,9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3,1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125781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M, N</a:t>
                      </a:r>
                    </a:p>
                  </a:txBody>
                  <a:tcPr marL="6350" marR="952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Stručne, znanstvene, tehničke, administrativne i pomoćne uslužne djelatnosti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10,6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11,0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11,1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12,0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5,9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801715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O, P, Q</a:t>
                      </a:r>
                    </a:p>
                  </a:txBody>
                  <a:tcPr marL="6350" marR="952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Javna uprava i obrana, obrazov., djelatnosti zdravst. zaštite i soc. skrbi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12,0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10,5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2,8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3006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R, S, T, U</a:t>
                      </a:r>
                    </a:p>
                  </a:txBody>
                  <a:tcPr marL="6350" marR="952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Ostale uslužne djelatnosti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13,4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16,7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2,3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-2,7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-3,7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52466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BDV</a:t>
                      </a:r>
                    </a:p>
                  </a:txBody>
                  <a:tcPr marL="6350" marR="952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Bruto dodana vrijednost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7,2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5,2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2,8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2,1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0589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6777B52-1AB4-B618-DC54-D4F92AF3A75D}"/>
              </a:ext>
            </a:extLst>
          </p:cNvPr>
          <p:cNvSpPr txBox="1"/>
          <p:nvPr/>
        </p:nvSpPr>
        <p:spPr>
          <a:xfrm>
            <a:off x="748030" y="162560"/>
            <a:ext cx="5826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>
                <a:solidFill>
                  <a:srgbClr val="C00000"/>
                </a:solidFill>
              </a:rPr>
              <a:t>BRUTO DODANA VRIJEDNOST, REALNE STOPE RASTA, </a:t>
            </a:r>
          </a:p>
          <a:p>
            <a:r>
              <a:rPr lang="hr-HR" b="1" dirty="0">
                <a:solidFill>
                  <a:srgbClr val="C00000"/>
                </a:solidFill>
              </a:rPr>
              <a:t>ODNOS PREMA ISTOM TROMJESEČJU PRETHODNE GODINE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8F82D1-B3BF-DF5C-EC02-4FE803483D41}"/>
              </a:ext>
            </a:extLst>
          </p:cNvPr>
          <p:cNvSpPr txBox="1"/>
          <p:nvPr/>
        </p:nvSpPr>
        <p:spPr>
          <a:xfrm>
            <a:off x="5100320" y="6425168"/>
            <a:ext cx="25806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dirty="0"/>
              <a:t>Izvor podataka: DZS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6A5120-625A-895F-F398-568A103AF087}"/>
              </a:ext>
            </a:extLst>
          </p:cNvPr>
          <p:cNvSpPr txBox="1"/>
          <p:nvPr/>
        </p:nvSpPr>
        <p:spPr>
          <a:xfrm>
            <a:off x="274320" y="646341"/>
            <a:ext cx="1752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>
                <a:solidFill>
                  <a:schemeClr val="accent1">
                    <a:lumMod val="75000"/>
                  </a:schemeClr>
                </a:solidFill>
              </a:rPr>
              <a:t>HRVATSKA</a:t>
            </a:r>
          </a:p>
        </p:txBody>
      </p:sp>
    </p:spTree>
    <p:extLst>
      <p:ext uri="{BB962C8B-B14F-4D97-AF65-F5344CB8AC3E}">
        <p14:creationId xmlns:p14="http://schemas.microsoft.com/office/powerpoint/2010/main" val="7031953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D3EC92-8487-5BAD-77D5-0C4E35BB87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C8FA316-1403-4080-1D8C-68D6011D6596}"/>
              </a:ext>
            </a:extLst>
          </p:cNvPr>
          <p:cNvGraphicFramePr>
            <a:graphicFrameLocks noGrp="1"/>
          </p:cNvGraphicFramePr>
          <p:nvPr/>
        </p:nvGraphicFramePr>
        <p:xfrm>
          <a:off x="1215389" y="423148"/>
          <a:ext cx="9598662" cy="4660900"/>
        </p:xfrm>
        <a:graphic>
          <a:graphicData uri="http://schemas.openxmlformats.org/drawingml/2006/table">
            <a:tbl>
              <a:tblPr/>
              <a:tblGrid>
                <a:gridCol w="4037319">
                  <a:extLst>
                    <a:ext uri="{9D8B030D-6E8A-4147-A177-3AD203B41FA5}">
                      <a16:colId xmlns:a16="http://schemas.microsoft.com/office/drawing/2014/main" val="1869658628"/>
                    </a:ext>
                  </a:extLst>
                </a:gridCol>
                <a:gridCol w="1283387">
                  <a:extLst>
                    <a:ext uri="{9D8B030D-6E8A-4147-A177-3AD203B41FA5}">
                      <a16:colId xmlns:a16="http://schemas.microsoft.com/office/drawing/2014/main" val="1364812553"/>
                    </a:ext>
                  </a:extLst>
                </a:gridCol>
                <a:gridCol w="855591">
                  <a:extLst>
                    <a:ext uri="{9D8B030D-6E8A-4147-A177-3AD203B41FA5}">
                      <a16:colId xmlns:a16="http://schemas.microsoft.com/office/drawing/2014/main" val="4226212088"/>
                    </a:ext>
                  </a:extLst>
                </a:gridCol>
                <a:gridCol w="1283387">
                  <a:extLst>
                    <a:ext uri="{9D8B030D-6E8A-4147-A177-3AD203B41FA5}">
                      <a16:colId xmlns:a16="http://schemas.microsoft.com/office/drawing/2014/main" val="2282013787"/>
                    </a:ext>
                  </a:extLst>
                </a:gridCol>
                <a:gridCol w="1283387">
                  <a:extLst>
                    <a:ext uri="{9D8B030D-6E8A-4147-A177-3AD203B41FA5}">
                      <a16:colId xmlns:a16="http://schemas.microsoft.com/office/drawing/2014/main" val="2529622348"/>
                    </a:ext>
                  </a:extLst>
                </a:gridCol>
                <a:gridCol w="855591">
                  <a:extLst>
                    <a:ext uri="{9D8B030D-6E8A-4147-A177-3AD203B41FA5}">
                      <a16:colId xmlns:a16="http://schemas.microsoft.com/office/drawing/2014/main" val="785281266"/>
                    </a:ext>
                  </a:extLst>
                </a:gridCol>
              </a:tblGrid>
              <a:tr h="1905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hr-H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2022.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2023.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4091939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VII. </a:t>
                      </a:r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−</a:t>
                      </a:r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IX.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X. </a:t>
                      </a:r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−</a:t>
                      </a:r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XII.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I. ‒ III.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IV. ‒ VI.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VII. ‒ IX.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4485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Konačna potrošnja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5,7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4,2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2,2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52495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Kućanstva</a:t>
                      </a:r>
                    </a:p>
                  </a:txBody>
                  <a:tcPr marL="952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6,9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3,3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39643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NPUSK</a:t>
                      </a:r>
                    </a:p>
                  </a:txBody>
                  <a:tcPr marL="952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7,8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9,9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3,5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-6,1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24138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Država</a:t>
                      </a:r>
                    </a:p>
                  </a:txBody>
                  <a:tcPr marL="952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5,9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02151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Bruto investicije u fiksni kapital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-0,8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-1,7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0,7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59378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hr-HR" sz="2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Izvoz roba i usluga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24,1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18,8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9,8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-0,7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-8,5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8836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hr-HR" sz="2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Robe (fob)  </a:t>
                      </a:r>
                    </a:p>
                  </a:txBody>
                  <a:tcPr marL="952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2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38,7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2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16,3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2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3,2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2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-9,3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2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-20,4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4610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hr-HR" sz="2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Usluge</a:t>
                      </a:r>
                    </a:p>
                  </a:txBody>
                  <a:tcPr marL="952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2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19,0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2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21,4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2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21,0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2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9,2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2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-0,5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1376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Uvoz roba i usluga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-12,1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1094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Robe (fob)</a:t>
                      </a:r>
                    </a:p>
                  </a:txBody>
                  <a:tcPr marL="952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-4,3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-14,8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495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Usluge</a:t>
                      </a:r>
                    </a:p>
                  </a:txBody>
                  <a:tcPr marL="952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486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hr-H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Bruto domaći proizvod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78309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E99AD8A-250D-CDBB-7546-38E297BD7445}"/>
              </a:ext>
            </a:extLst>
          </p:cNvPr>
          <p:cNvSpPr txBox="1"/>
          <p:nvPr/>
        </p:nvSpPr>
        <p:spPr>
          <a:xfrm>
            <a:off x="1215389" y="111760"/>
            <a:ext cx="40170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C00000"/>
                </a:solidFill>
              </a:rPr>
              <a:t>BRUTO DOMAĆI PROIZVOD PREMA RASHODNOJ METODI, REALNE STOPE RASTA, ODNOS PREMA ISTOM TROMJESEČJU PRETHODNE GODINE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88220C-486C-3BD1-851B-8D8C92FB0146}"/>
              </a:ext>
            </a:extLst>
          </p:cNvPr>
          <p:cNvSpPr txBox="1"/>
          <p:nvPr/>
        </p:nvSpPr>
        <p:spPr>
          <a:xfrm>
            <a:off x="8967469" y="6414770"/>
            <a:ext cx="23710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dirty="0"/>
              <a:t>Izvor podataka: DZS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C9619DA-02C8-1B2F-42EF-68176063A6B4}"/>
              </a:ext>
            </a:extLst>
          </p:cNvPr>
          <p:cNvGraphicFramePr>
            <a:graphicFrameLocks noGrp="1"/>
          </p:cNvGraphicFramePr>
          <p:nvPr/>
        </p:nvGraphicFramePr>
        <p:xfrm>
          <a:off x="1179830" y="5314950"/>
          <a:ext cx="9634220" cy="1238250"/>
        </p:xfrm>
        <a:graphic>
          <a:graphicData uri="http://schemas.openxmlformats.org/drawingml/2006/table">
            <a:tbl>
              <a:tblPr/>
              <a:tblGrid>
                <a:gridCol w="4027545">
                  <a:extLst>
                    <a:ext uri="{9D8B030D-6E8A-4147-A177-3AD203B41FA5}">
                      <a16:colId xmlns:a16="http://schemas.microsoft.com/office/drawing/2014/main" val="1670312242"/>
                    </a:ext>
                  </a:extLst>
                </a:gridCol>
                <a:gridCol w="1485680">
                  <a:extLst>
                    <a:ext uri="{9D8B030D-6E8A-4147-A177-3AD203B41FA5}">
                      <a16:colId xmlns:a16="http://schemas.microsoft.com/office/drawing/2014/main" val="1601849736"/>
                    </a:ext>
                  </a:extLst>
                </a:gridCol>
                <a:gridCol w="680564">
                  <a:extLst>
                    <a:ext uri="{9D8B030D-6E8A-4147-A177-3AD203B41FA5}">
                      <a16:colId xmlns:a16="http://schemas.microsoft.com/office/drawing/2014/main" val="3738014627"/>
                    </a:ext>
                  </a:extLst>
                </a:gridCol>
                <a:gridCol w="1509875">
                  <a:extLst>
                    <a:ext uri="{9D8B030D-6E8A-4147-A177-3AD203B41FA5}">
                      <a16:colId xmlns:a16="http://schemas.microsoft.com/office/drawing/2014/main" val="3557018758"/>
                    </a:ext>
                  </a:extLst>
                </a:gridCol>
                <a:gridCol w="965278">
                  <a:extLst>
                    <a:ext uri="{9D8B030D-6E8A-4147-A177-3AD203B41FA5}">
                      <a16:colId xmlns:a16="http://schemas.microsoft.com/office/drawing/2014/main" val="299491810"/>
                    </a:ext>
                  </a:extLst>
                </a:gridCol>
                <a:gridCol w="965278">
                  <a:extLst>
                    <a:ext uri="{9D8B030D-6E8A-4147-A177-3AD203B41FA5}">
                      <a16:colId xmlns:a16="http://schemas.microsoft.com/office/drawing/2014/main" val="201118225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Sezonski prilagođeni BDP, real.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27044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prema prethodnom razdoblju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-0,4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904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prema istom razdoblju prethodne godine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3,3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2,2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3,0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656957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A505E8F-3034-5550-48E6-1E695266B8E8}"/>
              </a:ext>
            </a:extLst>
          </p:cNvPr>
          <p:cNvSpPr txBox="1"/>
          <p:nvPr/>
        </p:nvSpPr>
        <p:spPr>
          <a:xfrm>
            <a:off x="6807200" y="111760"/>
            <a:ext cx="1752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/>
              <a:t>HRVATSKA</a:t>
            </a:r>
          </a:p>
        </p:txBody>
      </p:sp>
    </p:spTree>
    <p:extLst>
      <p:ext uri="{BB962C8B-B14F-4D97-AF65-F5344CB8AC3E}">
        <p14:creationId xmlns:p14="http://schemas.microsoft.com/office/powerpoint/2010/main" val="29919692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0E1169-8D4E-9CBC-DECA-52B25AA09A34}"/>
              </a:ext>
            </a:extLst>
          </p:cNvPr>
          <p:cNvSpPr txBox="1"/>
          <p:nvPr/>
        </p:nvSpPr>
        <p:spPr>
          <a:xfrm>
            <a:off x="802640" y="272534"/>
            <a:ext cx="103530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C00000"/>
                </a:solidFill>
              </a:rPr>
              <a:t>IZVOZ I UVOZ ROBA PO SEKTORIMA SMTK </a:t>
            </a:r>
            <a:r>
              <a:rPr lang="pl-PL" b="1" dirty="0"/>
              <a:t>– privremeni podaci za prvih 11 mjeseci 2023.</a:t>
            </a:r>
            <a:endParaRPr lang="hr-HR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458FDE-202B-9E60-4323-477EBE7202F9}"/>
              </a:ext>
            </a:extLst>
          </p:cNvPr>
          <p:cNvSpPr txBox="1"/>
          <p:nvPr/>
        </p:nvSpPr>
        <p:spPr>
          <a:xfrm>
            <a:off x="728978" y="641937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Izvor korištenih podataka: DZS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603F00-9E81-AB29-4278-7BA052150263}"/>
              </a:ext>
            </a:extLst>
          </p:cNvPr>
          <p:cNvSpPr txBox="1"/>
          <p:nvPr/>
        </p:nvSpPr>
        <p:spPr>
          <a:xfrm>
            <a:off x="802640" y="548928"/>
            <a:ext cx="1752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>
                <a:solidFill>
                  <a:srgbClr val="C00000"/>
                </a:solidFill>
              </a:rPr>
              <a:t>HRVATSKA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ACA2295-595E-724A-B8CB-D5F47EA4EE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647062"/>
              </p:ext>
            </p:extLst>
          </p:nvPr>
        </p:nvGraphicFramePr>
        <p:xfrm>
          <a:off x="309881" y="1266428"/>
          <a:ext cx="11191239" cy="4965700"/>
        </p:xfrm>
        <a:graphic>
          <a:graphicData uri="http://schemas.openxmlformats.org/drawingml/2006/table">
            <a:tbl>
              <a:tblPr/>
              <a:tblGrid>
                <a:gridCol w="1120670">
                  <a:extLst>
                    <a:ext uri="{9D8B030D-6E8A-4147-A177-3AD203B41FA5}">
                      <a16:colId xmlns:a16="http://schemas.microsoft.com/office/drawing/2014/main" val="1317711721"/>
                    </a:ext>
                  </a:extLst>
                </a:gridCol>
                <a:gridCol w="3722906">
                  <a:extLst>
                    <a:ext uri="{9D8B030D-6E8A-4147-A177-3AD203B41FA5}">
                      <a16:colId xmlns:a16="http://schemas.microsoft.com/office/drawing/2014/main" val="3770624112"/>
                    </a:ext>
                  </a:extLst>
                </a:gridCol>
                <a:gridCol w="1120670">
                  <a:extLst>
                    <a:ext uri="{9D8B030D-6E8A-4147-A177-3AD203B41FA5}">
                      <a16:colId xmlns:a16="http://schemas.microsoft.com/office/drawing/2014/main" val="3106201537"/>
                    </a:ext>
                  </a:extLst>
                </a:gridCol>
                <a:gridCol w="1120670">
                  <a:extLst>
                    <a:ext uri="{9D8B030D-6E8A-4147-A177-3AD203B41FA5}">
                      <a16:colId xmlns:a16="http://schemas.microsoft.com/office/drawing/2014/main" val="3592677294"/>
                    </a:ext>
                  </a:extLst>
                </a:gridCol>
                <a:gridCol w="905632">
                  <a:extLst>
                    <a:ext uri="{9D8B030D-6E8A-4147-A177-3AD203B41FA5}">
                      <a16:colId xmlns:a16="http://schemas.microsoft.com/office/drawing/2014/main" val="3795206336"/>
                    </a:ext>
                  </a:extLst>
                </a:gridCol>
                <a:gridCol w="1121123">
                  <a:extLst>
                    <a:ext uri="{9D8B030D-6E8A-4147-A177-3AD203B41FA5}">
                      <a16:colId xmlns:a16="http://schemas.microsoft.com/office/drawing/2014/main" val="2186457131"/>
                    </a:ext>
                  </a:extLst>
                </a:gridCol>
                <a:gridCol w="1022928">
                  <a:extLst>
                    <a:ext uri="{9D8B030D-6E8A-4147-A177-3AD203B41FA5}">
                      <a16:colId xmlns:a16="http://schemas.microsoft.com/office/drawing/2014/main" val="214106890"/>
                    </a:ext>
                  </a:extLst>
                </a:gridCol>
                <a:gridCol w="1056640">
                  <a:extLst>
                    <a:ext uri="{9D8B030D-6E8A-4147-A177-3AD203B41FA5}">
                      <a16:colId xmlns:a16="http://schemas.microsoft.com/office/drawing/2014/main" val="3245269678"/>
                    </a:ext>
                  </a:extLst>
                </a:gridCol>
              </a:tblGrid>
              <a:tr h="74970">
                <a:tc rowSpan="2" gridSpan="2">
                  <a:txBody>
                    <a:bodyPr/>
                    <a:lstStyle/>
                    <a:p>
                      <a:pPr algn="l" fontAlgn="b"/>
                      <a:r>
                        <a:rPr lang="hr-H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hr-H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Izvoz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hr-H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Uvoz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6732897"/>
                  </a:ext>
                </a:extLst>
              </a:tr>
              <a:tr h="438150">
                <a:tc gridSpan="2"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I. – XI. 2022.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I. – XI. 2023.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indeksi</a:t>
                      </a:r>
                      <a:b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1600" b="0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I. – XI. 2023.</a:t>
                      </a:r>
                      <a:b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I. – XI. 2022.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I. – XI. 2022.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I. – XI. 2023.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indeksi</a:t>
                      </a:r>
                      <a:b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1600" b="0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I. – XI. 2023.</a:t>
                      </a:r>
                      <a:b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I. – XI. 2022.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315799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endParaRPr lang="hr-H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Ukupno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22.138.934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21.077.585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95,2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38.427.944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36.512.481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95,0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138851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t"/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Hrana i žive životinje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2.457.247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2.600.687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105,8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3.553.548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4.248.432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119,6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834213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t"/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Pića i duhan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372.349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479.868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128,9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532.213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597.693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112,3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80856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t"/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Sirove materije, osim goriva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1.674.779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1.358.101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81,1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745.077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644.094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86,4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817422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t"/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Mineralna goriva i maziva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4.298.278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2.472.669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57,5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9.825.060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5.925.324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60,3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545528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t"/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Životinjska i biljna ulja i masti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148.369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88.531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59,7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215.943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170.034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78,7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803341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t"/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Kemijski proizvodi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2.358.493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2.457.735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104,2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4.752.281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4.744.442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99,8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539767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t"/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Proizvodi svrstani prema materijalu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3.599.796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3.521.603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97,8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6.080.509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5.787.911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95,2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814773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t"/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Strojevi i prijevozna sredstva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4.355.516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5.205.386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119,5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8.212.594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9.560.307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116,4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685837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t"/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Razni gotovi proizvodi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6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2.693.059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6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2.787.153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103,5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4.264.888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4.687.419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109,9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356917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t"/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Proizvodi i transakcije, d. n.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128.669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60.955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47,4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243.801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144.638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59,3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256040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endParaRPr lang="hr-H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Neraspoređeno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52.381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44.897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85,7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2.031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2.185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107,6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687481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00D7D07-EEC0-3256-9E26-97AC4FCA8ACF}"/>
              </a:ext>
            </a:extLst>
          </p:cNvPr>
          <p:cNvSpPr txBox="1"/>
          <p:nvPr/>
        </p:nvSpPr>
        <p:spPr>
          <a:xfrm>
            <a:off x="7934960" y="837932"/>
            <a:ext cx="1112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u tis. eura</a:t>
            </a:r>
          </a:p>
        </p:txBody>
      </p:sp>
    </p:spTree>
    <p:extLst>
      <p:ext uri="{BB962C8B-B14F-4D97-AF65-F5344CB8AC3E}">
        <p14:creationId xmlns:p14="http://schemas.microsoft.com/office/powerpoint/2010/main" val="11626781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0D515D-8AAA-0C76-00CC-7B5E5A99F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44AC93C-9641-9FBA-E249-E092034A09B5}"/>
              </a:ext>
            </a:extLst>
          </p:cNvPr>
          <p:cNvGraphicFramePr>
            <a:graphicFrameLocks/>
          </p:cNvGraphicFramePr>
          <p:nvPr/>
        </p:nvGraphicFramePr>
        <p:xfrm>
          <a:off x="538480" y="307340"/>
          <a:ext cx="9560560" cy="6243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7A8A0C7-3238-647E-58D8-A82CB9B32797}"/>
              </a:ext>
            </a:extLst>
          </p:cNvPr>
          <p:cNvSpPr txBox="1"/>
          <p:nvPr/>
        </p:nvSpPr>
        <p:spPr>
          <a:xfrm>
            <a:off x="9154160" y="1362561"/>
            <a:ext cx="2804160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/>
              <a:t>Prema prvim procjenama: Hrvatski izvoz roba bio je u 2023. za 3 milijarde eura niži nego u 2022. Robni uvoz niži je za 5,3 milijarde eura, a deficit niži za 2,3 milijarde eura.</a:t>
            </a:r>
          </a:p>
          <a:p>
            <a:endParaRPr lang="pl-PL" sz="2800" dirty="0"/>
          </a:p>
          <a:p>
            <a:endParaRPr lang="pl-PL" sz="2800" dirty="0"/>
          </a:p>
          <a:p>
            <a:r>
              <a:rPr lang="pl-PL" sz="2000" dirty="0"/>
              <a:t>Izvor: DZS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734826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4B740E-FDD6-79BA-A82D-14EE4B2DA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04A30C-C499-D476-E39C-1081E59FF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933" y="227386"/>
            <a:ext cx="9110464" cy="9778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1D3BFC-483A-B353-517B-93248A589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933" y="1347976"/>
            <a:ext cx="9110463" cy="52826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C0848F-9A1E-4BEF-8C44-92605A729F8D}"/>
              </a:ext>
            </a:extLst>
          </p:cNvPr>
          <p:cNvSpPr txBox="1"/>
          <p:nvPr/>
        </p:nvSpPr>
        <p:spPr>
          <a:xfrm>
            <a:off x="10007396" y="5280075"/>
            <a:ext cx="1879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Izvor: </a:t>
            </a:r>
          </a:p>
          <a:p>
            <a:r>
              <a:rPr lang="hr-HR" dirty="0"/>
              <a:t>MMF, siječanj 2024.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86E7A7-5871-CD73-9117-36B0108A93E7}"/>
              </a:ext>
            </a:extLst>
          </p:cNvPr>
          <p:cNvSpPr txBox="1"/>
          <p:nvPr/>
        </p:nvSpPr>
        <p:spPr>
          <a:xfrm>
            <a:off x="713610" y="227386"/>
            <a:ext cx="5655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/>
              <a:t>Projekcije stopa rasta </a:t>
            </a:r>
            <a:r>
              <a:rPr lang="hr-HR" sz="2800" b="1"/>
              <a:t>BDP-a za </a:t>
            </a:r>
            <a:r>
              <a:rPr lang="hr-HR" sz="2800" b="1" dirty="0"/>
              <a:t>EMs</a:t>
            </a:r>
          </a:p>
        </p:txBody>
      </p:sp>
    </p:spTree>
    <p:extLst>
      <p:ext uri="{BB962C8B-B14F-4D97-AF65-F5344CB8AC3E}">
        <p14:creationId xmlns:p14="http://schemas.microsoft.com/office/powerpoint/2010/main" val="12015332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05D552A-9438-7EE1-5AE6-04CB37F0C126}"/>
              </a:ext>
            </a:extLst>
          </p:cNvPr>
          <p:cNvSpPr txBox="1"/>
          <p:nvPr/>
        </p:nvSpPr>
        <p:spPr>
          <a:xfrm>
            <a:off x="1127760" y="346333"/>
            <a:ext cx="70510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dirty="0">
                <a:solidFill>
                  <a:srgbClr val="C00000"/>
                </a:solidFill>
              </a:rPr>
              <a:t>PROMET INDUSTRIJE </a:t>
            </a:r>
            <a:r>
              <a:rPr lang="hr-HR" sz="2000" b="1" dirty="0"/>
              <a:t>(HRVATSKA)  </a:t>
            </a:r>
            <a:r>
              <a:rPr lang="hr-HR" sz="2000" b="1" dirty="0">
                <a:solidFill>
                  <a:srgbClr val="C00000"/>
                </a:solidFill>
              </a:rPr>
              <a:t>– IZVORNI (NEPRILAGOĐENI) INDEKSI UKUPNO I PREMA GIG-u 2009. U STUDENOM 2023.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A75356-96A2-40CD-CB4D-71F82B8A7EA5}"/>
              </a:ext>
            </a:extLst>
          </p:cNvPr>
          <p:cNvSpPr txBox="1"/>
          <p:nvPr/>
        </p:nvSpPr>
        <p:spPr>
          <a:xfrm>
            <a:off x="904240" y="580378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Izvor podataka: DZS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B8F5A0B-07EF-8665-2751-E5600427E3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310994"/>
              </p:ext>
            </p:extLst>
          </p:nvPr>
        </p:nvGraphicFramePr>
        <p:xfrm>
          <a:off x="904240" y="1432560"/>
          <a:ext cx="10637521" cy="4175757"/>
        </p:xfrm>
        <a:graphic>
          <a:graphicData uri="http://schemas.openxmlformats.org/drawingml/2006/table">
            <a:tbl>
              <a:tblPr/>
              <a:tblGrid>
                <a:gridCol w="4738532">
                  <a:extLst>
                    <a:ext uri="{9D8B030D-6E8A-4147-A177-3AD203B41FA5}">
                      <a16:colId xmlns:a16="http://schemas.microsoft.com/office/drawing/2014/main" val="3728575068"/>
                    </a:ext>
                  </a:extLst>
                </a:gridCol>
                <a:gridCol w="1426395">
                  <a:extLst>
                    <a:ext uri="{9D8B030D-6E8A-4147-A177-3AD203B41FA5}">
                      <a16:colId xmlns:a16="http://schemas.microsoft.com/office/drawing/2014/main" val="1596417293"/>
                    </a:ext>
                  </a:extLst>
                </a:gridCol>
                <a:gridCol w="1426395">
                  <a:extLst>
                    <a:ext uri="{9D8B030D-6E8A-4147-A177-3AD203B41FA5}">
                      <a16:colId xmlns:a16="http://schemas.microsoft.com/office/drawing/2014/main" val="3979959148"/>
                    </a:ext>
                  </a:extLst>
                </a:gridCol>
                <a:gridCol w="1426395">
                  <a:extLst>
                    <a:ext uri="{9D8B030D-6E8A-4147-A177-3AD203B41FA5}">
                      <a16:colId xmlns:a16="http://schemas.microsoft.com/office/drawing/2014/main" val="2090578851"/>
                    </a:ext>
                  </a:extLst>
                </a:gridCol>
                <a:gridCol w="1619804">
                  <a:extLst>
                    <a:ext uri="{9D8B030D-6E8A-4147-A177-3AD203B41FA5}">
                      <a16:colId xmlns:a16="http://schemas.microsoft.com/office/drawing/2014/main" val="2843085067"/>
                    </a:ext>
                  </a:extLst>
                </a:gridCol>
              </a:tblGrid>
              <a:tr h="689387">
                <a:tc>
                  <a:txBody>
                    <a:bodyPr/>
                    <a:lstStyle/>
                    <a:p>
                      <a:pPr algn="l" fontAlgn="ctr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Struktura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0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XI. 2023.</a:t>
                      </a:r>
                      <a:b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Ø 2022.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0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XI. 2023.</a:t>
                      </a:r>
                      <a:b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XI. 2022.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0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lang="hr-HR" sz="18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– XI. 2023.</a:t>
                      </a:r>
                      <a:br>
                        <a:rPr lang="hr-H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hr-H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I. – XI. 2022.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9221415"/>
                  </a:ext>
                </a:extLst>
              </a:tr>
              <a:tr h="348637">
                <a:tc>
                  <a:txBody>
                    <a:bodyPr/>
                    <a:lstStyle/>
                    <a:p>
                      <a:pPr algn="l" fontAlgn="t"/>
                      <a:r>
                        <a:rPr lang="hr-H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Ukupno industrija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100,00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110,4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109,4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103,5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6415273"/>
                  </a:ext>
                </a:extLst>
              </a:tr>
              <a:tr h="348637">
                <a:tc>
                  <a:txBody>
                    <a:bodyPr/>
                    <a:lstStyle/>
                    <a:p>
                      <a:pPr algn="l" fontAlgn="t"/>
                      <a:r>
                        <a:rPr lang="hr-H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Prema GIG-u 2009.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hr-H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hr-H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hr-H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9672209"/>
                  </a:ext>
                </a:extLst>
              </a:tr>
              <a:tr h="348637">
                <a:tc>
                  <a:txBody>
                    <a:bodyPr/>
                    <a:lstStyle/>
                    <a:p>
                      <a:pPr algn="l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AI Intermedijarni proizvodi</a:t>
                      </a:r>
                    </a:p>
                  </a:txBody>
                  <a:tcPr marL="952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36,94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106,6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103,2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100,8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4010260"/>
                  </a:ext>
                </a:extLst>
              </a:tr>
              <a:tr h="348637">
                <a:tc>
                  <a:txBody>
                    <a:bodyPr/>
                    <a:lstStyle/>
                    <a:p>
                      <a:pPr algn="l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AE Energija</a:t>
                      </a:r>
                    </a:p>
                  </a:txBody>
                  <a:tcPr marL="952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9,97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87,1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135,9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68,6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2776021"/>
                  </a:ext>
                </a:extLst>
              </a:tr>
              <a:tr h="348637">
                <a:tc>
                  <a:txBody>
                    <a:bodyPr/>
                    <a:lstStyle/>
                    <a:p>
                      <a:pPr algn="l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BB Kapitalni proizvodi</a:t>
                      </a:r>
                    </a:p>
                  </a:txBody>
                  <a:tcPr marL="952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17,81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128,4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116,8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114,6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3971303"/>
                  </a:ext>
                </a:extLst>
              </a:tr>
              <a:tr h="348637">
                <a:tc>
                  <a:txBody>
                    <a:bodyPr/>
                    <a:lstStyle/>
                    <a:p>
                      <a:pPr algn="l" fontAlgn="t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CD Trajni proizvodi za široku potrošnju</a:t>
                      </a:r>
                    </a:p>
                  </a:txBody>
                  <a:tcPr marL="952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3,07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105,0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100,7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100,1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0534242"/>
                  </a:ext>
                </a:extLst>
              </a:tr>
              <a:tr h="348637">
                <a:tc>
                  <a:txBody>
                    <a:bodyPr/>
                    <a:lstStyle/>
                    <a:p>
                      <a:pPr algn="l" fontAlgn="t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CN Netrajni proizvodi za široku potrošnju</a:t>
                      </a:r>
                    </a:p>
                  </a:txBody>
                  <a:tcPr marL="952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33,16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110,9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108,5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109,7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6971743"/>
                  </a:ext>
                </a:extLst>
              </a:tr>
              <a:tr h="348637">
                <a:tc>
                  <a:txBody>
                    <a:bodyPr/>
                    <a:lstStyle/>
                    <a:p>
                      <a:pPr algn="l" fontAlgn="t"/>
                      <a:r>
                        <a:rPr lang="hr-H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Prema tržištima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hr-H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hr-H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hr-H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6043893"/>
                  </a:ext>
                </a:extLst>
              </a:tr>
              <a:tr h="348637">
                <a:tc>
                  <a:txBody>
                    <a:bodyPr/>
                    <a:lstStyle/>
                    <a:p>
                      <a:pPr algn="l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Prodaja na domaće tržište</a:t>
                      </a:r>
                    </a:p>
                  </a:txBody>
                  <a:tcPr marL="952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59,58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109,5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109,8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105,4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636495"/>
                  </a:ext>
                </a:extLst>
              </a:tr>
              <a:tr h="348637">
                <a:tc>
                  <a:txBody>
                    <a:bodyPr/>
                    <a:lstStyle/>
                    <a:p>
                      <a:pPr algn="l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Prodaja na nedomaće tržište</a:t>
                      </a:r>
                    </a:p>
                  </a:txBody>
                  <a:tcPr marL="952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40,42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111,7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108,7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100,8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0451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20227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A80855-7639-10E9-BEE9-5F20D44F85CB}"/>
              </a:ext>
            </a:extLst>
          </p:cNvPr>
          <p:cNvSpPr txBox="1"/>
          <p:nvPr/>
        </p:nvSpPr>
        <p:spPr>
          <a:xfrm>
            <a:off x="525780" y="179755"/>
            <a:ext cx="83032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dirty="0">
                <a:solidFill>
                  <a:srgbClr val="C00000"/>
                </a:solidFill>
              </a:rPr>
              <a:t>PROMET INDUSTRIJE </a:t>
            </a:r>
            <a:r>
              <a:rPr lang="hr-HR" sz="2000" b="1" dirty="0"/>
              <a:t>(HRVATSKA)  </a:t>
            </a:r>
            <a:r>
              <a:rPr lang="hr-HR" sz="2000" b="1" dirty="0">
                <a:solidFill>
                  <a:srgbClr val="C00000"/>
                </a:solidFill>
              </a:rPr>
              <a:t>– GODIŠNJE STOPE PROMJENA IZRAČUNANE IZ KALENDARSKI PRILAGOĐENIH INDEKSA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2AC573-FA46-B1D2-DEB5-8AA6E635FBED}"/>
              </a:ext>
            </a:extLst>
          </p:cNvPr>
          <p:cNvSpPr txBox="1"/>
          <p:nvPr/>
        </p:nvSpPr>
        <p:spPr>
          <a:xfrm>
            <a:off x="525780" y="631293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Izvor podataka: DZS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73AC6FF-C6F0-A6ED-D715-4AA9E9B5C6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677751"/>
              </p:ext>
            </p:extLst>
          </p:nvPr>
        </p:nvGraphicFramePr>
        <p:xfrm>
          <a:off x="525780" y="1031004"/>
          <a:ext cx="11300463" cy="4983714"/>
        </p:xfrm>
        <a:graphic>
          <a:graphicData uri="http://schemas.openxmlformats.org/drawingml/2006/table">
            <a:tbl>
              <a:tblPr/>
              <a:tblGrid>
                <a:gridCol w="3101340">
                  <a:extLst>
                    <a:ext uri="{9D8B030D-6E8A-4147-A177-3AD203B41FA5}">
                      <a16:colId xmlns:a16="http://schemas.microsoft.com/office/drawing/2014/main" val="2439639287"/>
                    </a:ext>
                  </a:extLst>
                </a:gridCol>
                <a:gridCol w="1178560">
                  <a:extLst>
                    <a:ext uri="{9D8B030D-6E8A-4147-A177-3AD203B41FA5}">
                      <a16:colId xmlns:a16="http://schemas.microsoft.com/office/drawing/2014/main" val="4104828326"/>
                    </a:ext>
                  </a:extLst>
                </a:gridCol>
                <a:gridCol w="1076960">
                  <a:extLst>
                    <a:ext uri="{9D8B030D-6E8A-4147-A177-3AD203B41FA5}">
                      <a16:colId xmlns:a16="http://schemas.microsoft.com/office/drawing/2014/main" val="601020859"/>
                    </a:ext>
                  </a:extLst>
                </a:gridCol>
                <a:gridCol w="1137920">
                  <a:extLst>
                    <a:ext uri="{9D8B030D-6E8A-4147-A177-3AD203B41FA5}">
                      <a16:colId xmlns:a16="http://schemas.microsoft.com/office/drawing/2014/main" val="4052870112"/>
                    </a:ext>
                  </a:extLst>
                </a:gridCol>
                <a:gridCol w="1148080">
                  <a:extLst>
                    <a:ext uri="{9D8B030D-6E8A-4147-A177-3AD203B41FA5}">
                      <a16:colId xmlns:a16="http://schemas.microsoft.com/office/drawing/2014/main" val="3208495535"/>
                    </a:ext>
                  </a:extLst>
                </a:gridCol>
                <a:gridCol w="1046480">
                  <a:extLst>
                    <a:ext uri="{9D8B030D-6E8A-4147-A177-3AD203B41FA5}">
                      <a16:colId xmlns:a16="http://schemas.microsoft.com/office/drawing/2014/main" val="1680862356"/>
                    </a:ext>
                  </a:extLst>
                </a:gridCol>
                <a:gridCol w="1127760">
                  <a:extLst>
                    <a:ext uri="{9D8B030D-6E8A-4147-A177-3AD203B41FA5}">
                      <a16:colId xmlns:a16="http://schemas.microsoft.com/office/drawing/2014/main" val="1723198116"/>
                    </a:ext>
                  </a:extLst>
                </a:gridCol>
                <a:gridCol w="1483363">
                  <a:extLst>
                    <a:ext uri="{9D8B030D-6E8A-4147-A177-3AD203B41FA5}">
                      <a16:colId xmlns:a16="http://schemas.microsoft.com/office/drawing/2014/main" val="1785601213"/>
                    </a:ext>
                  </a:extLst>
                </a:gridCol>
              </a:tblGrid>
              <a:tr h="1233508">
                <a:tc>
                  <a:txBody>
                    <a:bodyPr/>
                    <a:lstStyle/>
                    <a:p>
                      <a:pPr algn="l" fontAlgn="ctr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0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VI. 2023.</a:t>
                      </a:r>
                      <a:br>
                        <a:rPr lang="hr-H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VI. 2022.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0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VII. 2023.</a:t>
                      </a:r>
                      <a:b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VII. 2022.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0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VIII. 2023.</a:t>
                      </a:r>
                      <a:b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VIII. 2022.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0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IX. 2023.</a:t>
                      </a:r>
                      <a:b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IX. 2022.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0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X. 2023.</a:t>
                      </a:r>
                      <a:b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X. 2022.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0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XI. 2023.</a:t>
                      </a:r>
                      <a:b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XI. 2022.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I. – XI. 2023.</a:t>
                      </a:r>
                      <a:br>
                        <a:rPr lang="hr-H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hr-H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I. – XI. 2022.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9613058"/>
                  </a:ext>
                </a:extLst>
              </a:tr>
              <a:tr h="313700">
                <a:tc>
                  <a:txBody>
                    <a:bodyPr/>
                    <a:lstStyle/>
                    <a:p>
                      <a:pPr algn="l" fontAlgn="t"/>
                      <a:r>
                        <a:rPr lang="hr-H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Ukupno industrija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-1,8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-2,7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0,8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6,1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3,1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4846691"/>
                  </a:ext>
                </a:extLst>
              </a:tr>
              <a:tr h="313700">
                <a:tc>
                  <a:txBody>
                    <a:bodyPr/>
                    <a:lstStyle/>
                    <a:p>
                      <a:pPr algn="l" fontAlgn="t"/>
                      <a:r>
                        <a:rPr lang="hr-H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Prema GIG-u 2009.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hr-H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hr-H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hr-H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hr-H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hr-H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hr-H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hr-H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6692458"/>
                  </a:ext>
                </a:extLst>
              </a:tr>
              <a:tr h="313700">
                <a:tc>
                  <a:txBody>
                    <a:bodyPr/>
                    <a:lstStyle/>
                    <a:p>
                      <a:pPr algn="l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AI Intermedijarni proizvodi</a:t>
                      </a:r>
                    </a:p>
                  </a:txBody>
                  <a:tcPr marL="952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-1,4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-4,9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-2,2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-2,7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6310077"/>
                  </a:ext>
                </a:extLst>
              </a:tr>
              <a:tr h="313700">
                <a:tc>
                  <a:txBody>
                    <a:bodyPr/>
                    <a:lstStyle/>
                    <a:p>
                      <a:pPr algn="l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AE Energija</a:t>
                      </a:r>
                    </a:p>
                  </a:txBody>
                  <a:tcPr marL="952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-43,9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-40,9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-34,3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-24,2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-4,9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35,7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-31,4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4683634"/>
                  </a:ext>
                </a:extLst>
              </a:tr>
              <a:tr h="313700">
                <a:tc>
                  <a:txBody>
                    <a:bodyPr/>
                    <a:lstStyle/>
                    <a:p>
                      <a:pPr algn="l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BB Kapitalni proizvodi</a:t>
                      </a:r>
                    </a:p>
                  </a:txBody>
                  <a:tcPr marL="952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35,4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14,1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10,7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13,4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16,8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14,3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8179509"/>
                  </a:ext>
                </a:extLst>
              </a:tr>
              <a:tr h="620303">
                <a:tc>
                  <a:txBody>
                    <a:bodyPr/>
                    <a:lstStyle/>
                    <a:p>
                      <a:pPr algn="l" fontAlgn="t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CD Trajni proizvodi za široku potrošnju</a:t>
                      </a:r>
                    </a:p>
                  </a:txBody>
                  <a:tcPr marL="952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-9,3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-25,1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8,9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4,2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-1,2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-0,1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029787"/>
                  </a:ext>
                </a:extLst>
              </a:tr>
              <a:tr h="620303">
                <a:tc>
                  <a:txBody>
                    <a:bodyPr/>
                    <a:lstStyle/>
                    <a:p>
                      <a:pPr algn="l" fontAlgn="t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CN Netrajni proizvodi za široku potrošnju</a:t>
                      </a:r>
                    </a:p>
                  </a:txBody>
                  <a:tcPr marL="952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8,5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9,8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5,5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10,3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8,5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9,6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2079839"/>
                  </a:ext>
                </a:extLst>
              </a:tr>
              <a:tr h="313700">
                <a:tc>
                  <a:txBody>
                    <a:bodyPr/>
                    <a:lstStyle/>
                    <a:p>
                      <a:pPr algn="l" fontAlgn="t"/>
                      <a:r>
                        <a:rPr lang="hr-H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Prema tržištima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hr-H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hr-H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hr-H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hr-H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hr-H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hr-H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hr-H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7297838"/>
                  </a:ext>
                </a:extLst>
              </a:tr>
              <a:tr h="313700">
                <a:tc>
                  <a:txBody>
                    <a:bodyPr/>
                    <a:lstStyle/>
                    <a:p>
                      <a:pPr algn="l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Prodaja na domaće tržište</a:t>
                      </a:r>
                    </a:p>
                  </a:txBody>
                  <a:tcPr marL="952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11,0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-1,6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-1,0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3,7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8,4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5,3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3208309"/>
                  </a:ext>
                </a:extLst>
              </a:tr>
              <a:tr h="313700">
                <a:tc>
                  <a:txBody>
                    <a:bodyPr/>
                    <a:lstStyle/>
                    <a:p>
                      <a:pPr algn="l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Prodaja na nedomaće tržište</a:t>
                      </a:r>
                    </a:p>
                  </a:txBody>
                  <a:tcPr marL="952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-6,6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-6,0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-4,0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0,8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6,8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0,4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6166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98850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0CB7F5-280F-F233-6DB9-CC9FFA82D783}"/>
              </a:ext>
            </a:extLst>
          </p:cNvPr>
          <p:cNvSpPr txBox="1"/>
          <p:nvPr/>
        </p:nvSpPr>
        <p:spPr>
          <a:xfrm>
            <a:off x="1036320" y="274041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solidFill>
                  <a:srgbClr val="C00000"/>
                </a:solidFill>
              </a:rPr>
              <a:t>NDUSTRIJSKA PROIZVODNJA </a:t>
            </a:r>
            <a:r>
              <a:rPr lang="hr-HR" sz="1800" b="1" dirty="0"/>
              <a:t>(HRVATSKA)</a:t>
            </a:r>
            <a:r>
              <a:rPr lang="hr-HR" b="1" dirty="0">
                <a:solidFill>
                  <a:srgbClr val="C00000"/>
                </a:solidFill>
              </a:rPr>
              <a:t> – IZVORNI INDEKSI OBUJMA, UKUPNO, PREMA GIG-u 2009. TE PODRUČJIMA I ODJELJCIMA NKD-a 2007. U PROSINCU 2023.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E826CD-62E8-CE22-EDF7-B0A2182D280F}"/>
              </a:ext>
            </a:extLst>
          </p:cNvPr>
          <p:cNvSpPr txBox="1"/>
          <p:nvPr/>
        </p:nvSpPr>
        <p:spPr>
          <a:xfrm>
            <a:off x="1036320" y="590982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Izvor podataka: DZS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581D49E-53E9-8F79-FFFF-27B2CB6A41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936205"/>
              </p:ext>
            </p:extLst>
          </p:nvPr>
        </p:nvGraphicFramePr>
        <p:xfrm>
          <a:off x="1036320" y="1754664"/>
          <a:ext cx="10017761" cy="3782536"/>
        </p:xfrm>
        <a:graphic>
          <a:graphicData uri="http://schemas.openxmlformats.org/drawingml/2006/table">
            <a:tbl>
              <a:tblPr/>
              <a:tblGrid>
                <a:gridCol w="4825760">
                  <a:extLst>
                    <a:ext uri="{9D8B030D-6E8A-4147-A177-3AD203B41FA5}">
                      <a16:colId xmlns:a16="http://schemas.microsoft.com/office/drawing/2014/main" val="1187556402"/>
                    </a:ext>
                  </a:extLst>
                </a:gridCol>
                <a:gridCol w="1271071">
                  <a:extLst>
                    <a:ext uri="{9D8B030D-6E8A-4147-A177-3AD203B41FA5}">
                      <a16:colId xmlns:a16="http://schemas.microsoft.com/office/drawing/2014/main" val="3975178527"/>
                    </a:ext>
                  </a:extLst>
                </a:gridCol>
                <a:gridCol w="1271071">
                  <a:extLst>
                    <a:ext uri="{9D8B030D-6E8A-4147-A177-3AD203B41FA5}">
                      <a16:colId xmlns:a16="http://schemas.microsoft.com/office/drawing/2014/main" val="1671383613"/>
                    </a:ext>
                  </a:extLst>
                </a:gridCol>
                <a:gridCol w="1271071">
                  <a:extLst>
                    <a:ext uri="{9D8B030D-6E8A-4147-A177-3AD203B41FA5}">
                      <a16:colId xmlns:a16="http://schemas.microsoft.com/office/drawing/2014/main" val="723435166"/>
                    </a:ext>
                  </a:extLst>
                </a:gridCol>
                <a:gridCol w="1378788">
                  <a:extLst>
                    <a:ext uri="{9D8B030D-6E8A-4147-A177-3AD203B41FA5}">
                      <a16:colId xmlns:a16="http://schemas.microsoft.com/office/drawing/2014/main" val="1708055308"/>
                    </a:ext>
                  </a:extLst>
                </a:gridCol>
              </a:tblGrid>
              <a:tr h="833149">
                <a:tc>
                  <a:txBody>
                    <a:bodyPr/>
                    <a:lstStyle/>
                    <a:p>
                      <a:pPr algn="l" fontAlgn="ctr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Struktura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0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XII. 2023.</a:t>
                      </a:r>
                      <a:b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Ø 2022.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0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XII. 2023.</a:t>
                      </a:r>
                      <a:b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XII. 2022.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I. – XII. 2023.</a:t>
                      </a:r>
                      <a:br>
                        <a:rPr lang="hr-H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hr-H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I. – XII. 2022.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2679415"/>
                  </a:ext>
                </a:extLst>
              </a:tr>
              <a:tr h="421341">
                <a:tc>
                  <a:txBody>
                    <a:bodyPr/>
                    <a:lstStyle/>
                    <a:p>
                      <a:pPr algn="l" fontAlgn="t"/>
                      <a:r>
                        <a:rPr lang="hr-H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Ukupno industrija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100,00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91,1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94,2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99,7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3418769"/>
                  </a:ext>
                </a:extLst>
              </a:tr>
              <a:tr h="421341">
                <a:tc>
                  <a:txBody>
                    <a:bodyPr/>
                    <a:lstStyle/>
                    <a:p>
                      <a:pPr algn="l" fontAlgn="t"/>
                      <a:r>
                        <a:rPr lang="hr-H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Prema GIG-u 2009.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hr-H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hr-H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hr-H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7230613"/>
                  </a:ext>
                </a:extLst>
              </a:tr>
              <a:tr h="421341">
                <a:tc>
                  <a:txBody>
                    <a:bodyPr/>
                    <a:lstStyle/>
                    <a:p>
                      <a:pPr algn="l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AI Intermedijarni proizvodi</a:t>
                      </a:r>
                    </a:p>
                  </a:txBody>
                  <a:tcPr marL="952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32,57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80,9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96,1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97,2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7495735"/>
                  </a:ext>
                </a:extLst>
              </a:tr>
              <a:tr h="421341">
                <a:tc>
                  <a:txBody>
                    <a:bodyPr/>
                    <a:lstStyle/>
                    <a:p>
                      <a:pPr algn="l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AE Energija</a:t>
                      </a:r>
                    </a:p>
                  </a:txBody>
                  <a:tcPr marL="952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18,80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98,4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99,3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99,4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3644157"/>
                  </a:ext>
                </a:extLst>
              </a:tr>
              <a:tr h="421341">
                <a:tc>
                  <a:txBody>
                    <a:bodyPr/>
                    <a:lstStyle/>
                    <a:p>
                      <a:pPr algn="l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BB Kapitalni proizvodi</a:t>
                      </a:r>
                    </a:p>
                  </a:txBody>
                  <a:tcPr marL="952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14,13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96,9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84,7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105,5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3812334"/>
                  </a:ext>
                </a:extLst>
              </a:tr>
              <a:tr h="421341">
                <a:tc>
                  <a:txBody>
                    <a:bodyPr/>
                    <a:lstStyle/>
                    <a:p>
                      <a:pPr algn="l" fontAlgn="t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CD Trajni proizvodi za široku potrošnju</a:t>
                      </a:r>
                    </a:p>
                  </a:txBody>
                  <a:tcPr marL="952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2,49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74,6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80,8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87,7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071708"/>
                  </a:ext>
                </a:extLst>
              </a:tr>
              <a:tr h="421341">
                <a:tc>
                  <a:txBody>
                    <a:bodyPr/>
                    <a:lstStyle/>
                    <a:p>
                      <a:pPr algn="l" fontAlgn="t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CN Netrajni proizvodi za široku potrošnju</a:t>
                      </a:r>
                    </a:p>
                  </a:txBody>
                  <a:tcPr marL="952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32,01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95,8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96,6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100,9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7999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20775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32B0AD1-8B95-F84A-35A5-941D7FB2F683}"/>
              </a:ext>
            </a:extLst>
          </p:cNvPr>
          <p:cNvSpPr txBox="1"/>
          <p:nvPr/>
        </p:nvSpPr>
        <p:spPr>
          <a:xfrm>
            <a:off x="741680" y="241144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solidFill>
                  <a:srgbClr val="C00000"/>
                </a:solidFill>
              </a:rPr>
              <a:t>NDUSTRIJSKA PROIZVODNJA </a:t>
            </a:r>
            <a:r>
              <a:rPr lang="hr-HR" sz="1800" b="1" dirty="0"/>
              <a:t>(HRVATSKA) </a:t>
            </a:r>
            <a:r>
              <a:rPr lang="hr-HR" b="1" dirty="0">
                <a:solidFill>
                  <a:srgbClr val="C00000"/>
                </a:solidFill>
              </a:rPr>
              <a:t>– GODIŠNJE STOPE PROMJENA IZRAČUNANE IZ KALENDARSKI PRILAGOĐENIH INDEKSA U PROSINCU 2023.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AD8B4F-BD2E-55C6-BB40-6EDB8CFA743A}"/>
              </a:ext>
            </a:extLst>
          </p:cNvPr>
          <p:cNvSpPr txBox="1"/>
          <p:nvPr/>
        </p:nvSpPr>
        <p:spPr>
          <a:xfrm>
            <a:off x="918210" y="613485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Izvor podataka: DZS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05B8BF1-517C-74C8-2BDE-D92FC30EFA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021897"/>
              </p:ext>
            </p:extLst>
          </p:nvPr>
        </p:nvGraphicFramePr>
        <p:xfrm>
          <a:off x="599440" y="1307783"/>
          <a:ext cx="10739121" cy="4683761"/>
        </p:xfrm>
        <a:graphic>
          <a:graphicData uri="http://schemas.openxmlformats.org/drawingml/2006/table">
            <a:tbl>
              <a:tblPr/>
              <a:tblGrid>
                <a:gridCol w="3317103">
                  <a:extLst>
                    <a:ext uri="{9D8B030D-6E8A-4147-A177-3AD203B41FA5}">
                      <a16:colId xmlns:a16="http://schemas.microsoft.com/office/drawing/2014/main" val="1368539284"/>
                    </a:ext>
                  </a:extLst>
                </a:gridCol>
                <a:gridCol w="1001054">
                  <a:extLst>
                    <a:ext uri="{9D8B030D-6E8A-4147-A177-3AD203B41FA5}">
                      <a16:colId xmlns:a16="http://schemas.microsoft.com/office/drawing/2014/main" val="99412299"/>
                    </a:ext>
                  </a:extLst>
                </a:gridCol>
                <a:gridCol w="1551931">
                  <a:extLst>
                    <a:ext uri="{9D8B030D-6E8A-4147-A177-3AD203B41FA5}">
                      <a16:colId xmlns:a16="http://schemas.microsoft.com/office/drawing/2014/main" val="3211514370"/>
                    </a:ext>
                  </a:extLst>
                </a:gridCol>
                <a:gridCol w="1528237">
                  <a:extLst>
                    <a:ext uri="{9D8B030D-6E8A-4147-A177-3AD203B41FA5}">
                      <a16:colId xmlns:a16="http://schemas.microsoft.com/office/drawing/2014/main" val="3008578122"/>
                    </a:ext>
                  </a:extLst>
                </a:gridCol>
                <a:gridCol w="1634858">
                  <a:extLst>
                    <a:ext uri="{9D8B030D-6E8A-4147-A177-3AD203B41FA5}">
                      <a16:colId xmlns:a16="http://schemas.microsoft.com/office/drawing/2014/main" val="2377042893"/>
                    </a:ext>
                  </a:extLst>
                </a:gridCol>
                <a:gridCol w="1705938">
                  <a:extLst>
                    <a:ext uri="{9D8B030D-6E8A-4147-A177-3AD203B41FA5}">
                      <a16:colId xmlns:a16="http://schemas.microsoft.com/office/drawing/2014/main" val="2084898214"/>
                    </a:ext>
                  </a:extLst>
                </a:gridCol>
              </a:tblGrid>
              <a:tr h="1429139">
                <a:tc>
                  <a:txBody>
                    <a:bodyPr/>
                    <a:lstStyle/>
                    <a:p>
                      <a:pPr algn="l" fontAlgn="ctr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0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IX. 2023.</a:t>
                      </a:r>
                      <a:b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IX. 2022.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0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X. 2023.</a:t>
                      </a:r>
                      <a:b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X. 2022.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0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XI. 2023.</a:t>
                      </a:r>
                      <a:b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XI. 2022.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0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XII. 2023.</a:t>
                      </a:r>
                      <a:b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XII. 2022.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I. – XII. 2023.</a:t>
                      </a:r>
                      <a:br>
                        <a:rPr lang="hr-H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hr-H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I. – XII. 2022.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1219302"/>
                  </a:ext>
                </a:extLst>
              </a:tr>
              <a:tr h="363452">
                <a:tc>
                  <a:txBody>
                    <a:bodyPr/>
                    <a:lstStyle/>
                    <a:p>
                      <a:pPr algn="l" fontAlgn="t"/>
                      <a:r>
                        <a:rPr lang="hr-H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Ukupno industrija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4,7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-0,9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-0,1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4943382"/>
                  </a:ext>
                </a:extLst>
              </a:tr>
              <a:tr h="363452">
                <a:tc>
                  <a:txBody>
                    <a:bodyPr/>
                    <a:lstStyle/>
                    <a:p>
                      <a:pPr algn="l" fontAlgn="t"/>
                      <a:r>
                        <a:rPr lang="hr-H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Prema GIG-u 2009.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hr-H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hr-H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hr-H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hr-H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6991305"/>
                  </a:ext>
                </a:extLst>
              </a:tr>
              <a:tr h="363452">
                <a:tc>
                  <a:txBody>
                    <a:bodyPr/>
                    <a:lstStyle/>
                    <a:p>
                      <a:pPr algn="l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AI Intermedijarni proizvodi</a:t>
                      </a:r>
                    </a:p>
                  </a:txBody>
                  <a:tcPr marL="952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-1,7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2,4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-2,8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1207051"/>
                  </a:ext>
                </a:extLst>
              </a:tr>
              <a:tr h="363452">
                <a:tc>
                  <a:txBody>
                    <a:bodyPr/>
                    <a:lstStyle/>
                    <a:p>
                      <a:pPr algn="l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AE Energija</a:t>
                      </a:r>
                    </a:p>
                  </a:txBody>
                  <a:tcPr marL="952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-0,2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9,0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-0,7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-0,6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8780549"/>
                  </a:ext>
                </a:extLst>
              </a:tr>
              <a:tr h="363452">
                <a:tc>
                  <a:txBody>
                    <a:bodyPr/>
                    <a:lstStyle/>
                    <a:p>
                      <a:pPr algn="l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BB Kapitalni proizvodi</a:t>
                      </a:r>
                    </a:p>
                  </a:txBody>
                  <a:tcPr marL="952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7,2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13,8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-11,2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5,6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2200975"/>
                  </a:ext>
                </a:extLst>
              </a:tr>
              <a:tr h="718681">
                <a:tc>
                  <a:txBody>
                    <a:bodyPr/>
                    <a:lstStyle/>
                    <a:p>
                      <a:pPr algn="l" fontAlgn="t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CD Trajni proizvodi za široku potrošnju</a:t>
                      </a:r>
                    </a:p>
                  </a:txBody>
                  <a:tcPr marL="952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-23,0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-21,1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-14,6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-13,9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-12,3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8598896"/>
                  </a:ext>
                </a:extLst>
              </a:tr>
              <a:tr h="718681">
                <a:tc>
                  <a:txBody>
                    <a:bodyPr/>
                    <a:lstStyle/>
                    <a:p>
                      <a:pPr algn="l" fontAlgn="t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CN Netrajni proizvodi za široku potrošnju</a:t>
                      </a:r>
                    </a:p>
                  </a:txBody>
                  <a:tcPr marL="952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4,7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2,1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2,2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6118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44121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27CE5-AC38-C4F7-CDB0-814A1E288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Hvala na pozornosti</a:t>
            </a:r>
          </a:p>
        </p:txBody>
      </p:sp>
    </p:spTree>
    <p:extLst>
      <p:ext uri="{BB962C8B-B14F-4D97-AF65-F5344CB8AC3E}">
        <p14:creationId xmlns:p14="http://schemas.microsoft.com/office/powerpoint/2010/main" val="2313906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93828D-78C2-9B31-5511-D667096DA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597" y="910420"/>
            <a:ext cx="8004955" cy="56378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4AC5B3-B379-B179-5A09-AA3AD6E15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1200" y="788501"/>
            <a:ext cx="2229583" cy="3857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E8ED77-1620-33C7-0CC5-13FB7AE11380}"/>
              </a:ext>
            </a:extLst>
          </p:cNvPr>
          <p:cNvSpPr txBox="1"/>
          <p:nvPr/>
        </p:nvSpPr>
        <p:spPr>
          <a:xfrm>
            <a:off x="1127489" y="170088"/>
            <a:ext cx="6997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>
                <a:solidFill>
                  <a:srgbClr val="FF0000"/>
                </a:solidFill>
              </a:rPr>
              <a:t>Makroekonomske projekcije za Hrvatsku (HNB)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7D7D97-7D88-9C94-79A1-AA89C8CF9AB3}"/>
              </a:ext>
            </a:extLst>
          </p:cNvPr>
          <p:cNvSpPr txBox="1"/>
          <p:nvPr/>
        </p:nvSpPr>
        <p:spPr>
          <a:xfrm>
            <a:off x="9387840" y="6069499"/>
            <a:ext cx="2648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Izvor: HNB, prosinac 2023.</a:t>
            </a:r>
          </a:p>
        </p:txBody>
      </p:sp>
    </p:spTree>
    <p:extLst>
      <p:ext uri="{BB962C8B-B14F-4D97-AF65-F5344CB8AC3E}">
        <p14:creationId xmlns:p14="http://schemas.microsoft.com/office/powerpoint/2010/main" val="2205841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F3DD85-EFA8-F4B5-5685-3F0C2011B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288" y="444899"/>
            <a:ext cx="7958592" cy="57324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233C2D-32B3-2522-E76B-E57EF21BFBC7}"/>
              </a:ext>
            </a:extLst>
          </p:cNvPr>
          <p:cNvSpPr txBox="1"/>
          <p:nvPr/>
        </p:nvSpPr>
        <p:spPr>
          <a:xfrm>
            <a:off x="1676400" y="924560"/>
            <a:ext cx="1891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/>
              <a:t>Za Hrvatsku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304614-7EE1-76DC-7DF5-FF97323B5CE7}"/>
              </a:ext>
            </a:extLst>
          </p:cNvPr>
          <p:cNvSpPr txBox="1"/>
          <p:nvPr/>
        </p:nvSpPr>
        <p:spPr>
          <a:xfrm>
            <a:off x="8737600" y="1418312"/>
            <a:ext cx="3048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/>
              <a:t>„Prema modelu brze procjene HNB-a realni bi se </a:t>
            </a:r>
            <a:r>
              <a:rPr lang="hr-HR" sz="2400" dirty="0"/>
              <a:t>BDP u četvrtom tromjesečju 2023. mogao povećati za 1,0% u odnosu na prethodna tri mjeseca, a na godišnjoj razini rast bi mogao dosegnuti 3,8%.”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5CE259-8240-0206-9761-7E977915FA8C}"/>
              </a:ext>
            </a:extLst>
          </p:cNvPr>
          <p:cNvSpPr txBox="1"/>
          <p:nvPr/>
        </p:nvSpPr>
        <p:spPr>
          <a:xfrm>
            <a:off x="8737600" y="5808046"/>
            <a:ext cx="2877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dirty="0"/>
              <a:t>Izvor: HNB, veljača 2024..</a:t>
            </a:r>
          </a:p>
        </p:txBody>
      </p:sp>
    </p:spTree>
    <p:extLst>
      <p:ext uri="{BB962C8B-B14F-4D97-AF65-F5344CB8AC3E}">
        <p14:creationId xmlns:p14="http://schemas.microsoft.com/office/powerpoint/2010/main" val="1403327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A2798-4CCB-0BF5-0937-9F9765621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725"/>
            <a:ext cx="10515600" cy="1325563"/>
          </a:xfrm>
        </p:spPr>
        <p:txBody>
          <a:bodyPr>
            <a:normAutofit/>
          </a:bodyPr>
          <a:lstStyle/>
          <a:p>
            <a:r>
              <a:rPr lang="hr-HR" sz="4000" dirty="0"/>
              <a:t>Indeksi poslovnog i potrošačkog optimizma za Hrvatsku u siječnju 2024.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8B088-B102-87B7-39CC-C4C0ECA6B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280" y="1538288"/>
            <a:ext cx="11170920" cy="5319712"/>
          </a:xfrm>
        </p:spPr>
        <p:txBody>
          <a:bodyPr>
            <a:normAutofit fontScale="92500" lnSpcReduction="20000"/>
          </a:bodyPr>
          <a:lstStyle/>
          <a:p>
            <a:r>
              <a:rPr lang="hr-HR" dirty="0"/>
              <a:t>„Indeks ekonomskog raspoloženja nastavio se poboljšavati, zrcaleći </a:t>
            </a:r>
            <a:r>
              <a:rPr lang="hr-HR" b="1" dirty="0"/>
              <a:t>poboljšanje potrošačkoga i poslovnog optimizma</a:t>
            </a:r>
            <a:r>
              <a:rPr lang="hr-HR" dirty="0"/>
              <a:t>, a u većini djelatnosti očekuje se </a:t>
            </a:r>
            <a:r>
              <a:rPr lang="hr-HR" b="1" dirty="0"/>
              <a:t>nastavak rasta broja zaposlenih</a:t>
            </a:r>
            <a:r>
              <a:rPr lang="hr-HR" dirty="0"/>
              <a:t>. ..... Potrošački se optimizam tako u siječnju nastavio kretati </a:t>
            </a:r>
            <a:r>
              <a:rPr lang="hr-HR" b="1" dirty="0">
                <a:solidFill>
                  <a:schemeClr val="accent1">
                    <a:lumMod val="50000"/>
                  </a:schemeClr>
                </a:solidFill>
              </a:rPr>
              <a:t>iznad svoga dugoročnog prosjeka</a:t>
            </a:r>
            <a:r>
              <a:rPr lang="hr-HR" dirty="0"/>
              <a:t>, dosegnuvši najveću razinu od kolovoza 2021. </a:t>
            </a:r>
          </a:p>
          <a:p>
            <a:r>
              <a:rPr lang="hr-HR" dirty="0"/>
              <a:t>Poslovna očekivanja u građevini te posebice u uslužnim djelatnostima poboljšala su se u siječnju u usporedbi s prosincem prošle godine, što je oba indeksa dovelo na pretpandemijske razine. </a:t>
            </a:r>
          </a:p>
          <a:p>
            <a:r>
              <a:rPr lang="hr-HR" dirty="0"/>
              <a:t>S druge strane, </a:t>
            </a:r>
            <a:r>
              <a:rPr lang="hr-HR" b="1" dirty="0"/>
              <a:t>očekivanja u industriji stagnirala su, a u trgovini se pogoršala</a:t>
            </a:r>
            <a:r>
              <a:rPr lang="hr-HR" dirty="0"/>
              <a:t>, pri čemu se </a:t>
            </a:r>
            <a:r>
              <a:rPr lang="hr-HR" b="1" dirty="0">
                <a:solidFill>
                  <a:schemeClr val="accent1">
                    <a:lumMod val="50000"/>
                  </a:schemeClr>
                </a:solidFill>
              </a:rPr>
              <a:t>oba još nalaze iznad dugoročnih prosjeka</a:t>
            </a:r>
            <a:r>
              <a:rPr lang="hr-HR" dirty="0"/>
              <a:t>.” (HNB)</a:t>
            </a:r>
          </a:p>
          <a:p>
            <a:r>
              <a:rPr lang="hr-HR" dirty="0"/>
              <a:t>Prema prvim procjenama DZS-a,</a:t>
            </a:r>
            <a:r>
              <a:rPr lang="hr-HR" b="1" dirty="0"/>
              <a:t>industrijska proizvodnja u Hrvatskoj zabilježila je u 2023. pad od 0,1 %</a:t>
            </a:r>
            <a:r>
              <a:rPr lang="hr-HR" dirty="0"/>
              <a:t> (vidjeti slajd 43), a najveći pad od 12,3% zabilježen je u proizvodnji trajnih proizvoda za široku potrošnju te potom kod intermedijarnih proizvoda (pad 2,8(), dok se najveći rast bilježi kod kapitalnih proizvoda  (5,6%). </a:t>
            </a:r>
            <a:r>
              <a:rPr lang="hr-HR" b="1" dirty="0"/>
              <a:t>Promet industrije povećan je za 3,1% u prvih 11 mjeseci 2023</a:t>
            </a:r>
            <a:r>
              <a:rPr lang="hr-HR" dirty="0"/>
              <a:t>. u odnosu na 2022., uz dominantni doprinos </a:t>
            </a:r>
            <a:r>
              <a:rPr lang="hr-HR" b="1" dirty="0">
                <a:solidFill>
                  <a:schemeClr val="accent1">
                    <a:lumMod val="50000"/>
                  </a:schemeClr>
                </a:solidFill>
              </a:rPr>
              <a:t>prodaje na domaćem tržištu </a:t>
            </a:r>
            <a:r>
              <a:rPr lang="hr-HR" dirty="0"/>
              <a:t>(vidjeti slajd 41)</a:t>
            </a:r>
          </a:p>
        </p:txBody>
      </p:sp>
    </p:spTree>
    <p:extLst>
      <p:ext uri="{BB962C8B-B14F-4D97-AF65-F5344CB8AC3E}">
        <p14:creationId xmlns:p14="http://schemas.microsoft.com/office/powerpoint/2010/main" val="2066299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8B33A7-26A3-1807-2D95-EEEA602A4D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0CA09-5828-0839-C8D1-AAA0F06E8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Uzlet se ne događa istom dinamikom u svim regijama svijeta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22E2A-9AD6-BA2D-DFB9-B82C65928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7545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hr-HR" b="1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Europodručje i dalje karakterizira vrlo prigušen rast BDP-a </a:t>
            </a:r>
            <a:r>
              <a:rPr lang="hr-HR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(stagnacija), </a:t>
            </a:r>
            <a:r>
              <a:rPr lang="hr-HR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koji je posebno pod utjecajem nepovoljnih kretanja u njemačkom gospodarstvu </a:t>
            </a:r>
          </a:p>
          <a:p>
            <a:r>
              <a:rPr lang="hr-HR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Rast je </a:t>
            </a:r>
            <a:r>
              <a:rPr lang="hr-HR" i="0" dirty="0">
                <a:effectLst/>
                <a:latin typeface="Roboto" panose="02000000000000000000" pitchFamily="2" charset="0"/>
              </a:rPr>
              <a:t>generalno slab gledano po </a:t>
            </a:r>
            <a:r>
              <a:rPr lang="hr-HR" b="1" i="0" dirty="0">
                <a:solidFill>
                  <a:schemeClr val="accent1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pokazateljima raspoloženja potrošača </a:t>
            </a:r>
            <a:r>
              <a:rPr lang="hr-HR" b="0" i="0" dirty="0">
                <a:effectLst/>
                <a:latin typeface="Roboto" panose="02000000000000000000" pitchFamily="2" charset="0"/>
              </a:rPr>
              <a:t>u najvećim ekonomijama europodručja ...</a:t>
            </a:r>
          </a:p>
          <a:p>
            <a:pPr marL="0" indent="0">
              <a:buNone/>
            </a:pPr>
            <a:r>
              <a:rPr lang="hr-HR" b="0" i="0" dirty="0">
                <a:effectLst/>
                <a:latin typeface="Roboto" panose="02000000000000000000" pitchFamily="2" charset="0"/>
              </a:rPr>
              <a:t>         .... te odražava </a:t>
            </a:r>
            <a:r>
              <a:rPr lang="hr-HR" b="1" i="0" dirty="0">
                <a:effectLst/>
                <a:latin typeface="Roboto" panose="02000000000000000000" pitchFamily="2" charset="0"/>
              </a:rPr>
              <a:t>dugotrajne učinke visokih cijena energije</a:t>
            </a:r>
            <a:r>
              <a:rPr lang="hr-HR" b="0" i="0" dirty="0">
                <a:effectLst/>
                <a:latin typeface="Roboto" panose="02000000000000000000" pitchFamily="2" charset="0"/>
              </a:rPr>
              <a:t> ...</a:t>
            </a:r>
          </a:p>
          <a:p>
            <a:pPr marL="0" indent="0">
              <a:buNone/>
            </a:pPr>
            <a:r>
              <a:rPr lang="hr-HR" dirty="0">
                <a:latin typeface="Roboto" panose="02000000000000000000" pitchFamily="2" charset="0"/>
              </a:rPr>
              <a:t>         ... </a:t>
            </a:r>
            <a:r>
              <a:rPr lang="hr-HR" b="0" i="0" dirty="0">
                <a:effectLst/>
                <a:latin typeface="Roboto" panose="02000000000000000000" pitchFamily="2" charset="0"/>
              </a:rPr>
              <a:t>i </a:t>
            </a:r>
            <a:r>
              <a:rPr lang="hr-HR" b="1" i="0" dirty="0">
                <a:effectLst/>
                <a:latin typeface="Roboto" panose="02000000000000000000" pitchFamily="2" charset="0"/>
              </a:rPr>
              <a:t>slabosti sektora proizvodnje </a:t>
            </a:r>
            <a:r>
              <a:rPr lang="hr-HR" i="0" dirty="0">
                <a:effectLst/>
                <a:latin typeface="Roboto" panose="02000000000000000000" pitchFamily="2" charset="0"/>
              </a:rPr>
              <a:t>(energetski ovisna industrija) </a:t>
            </a:r>
            <a:r>
              <a:rPr lang="hr-HR" b="0" i="0" dirty="0">
                <a:effectLst/>
                <a:latin typeface="Roboto" panose="02000000000000000000" pitchFamily="2" charset="0"/>
              </a:rPr>
              <a:t>i drugih </a:t>
            </a:r>
            <a:r>
              <a:rPr lang="hr-HR" b="1" i="0" dirty="0">
                <a:solidFill>
                  <a:schemeClr val="accent1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poslovnih ulaganja koja su visoko osjetljiva na kamatne stope</a:t>
            </a:r>
            <a:r>
              <a:rPr lang="hr-HR" b="1" i="0" dirty="0">
                <a:effectLst/>
                <a:latin typeface="Roboto" panose="02000000000000000000" pitchFamily="2" charset="0"/>
              </a:rPr>
              <a:t>.</a:t>
            </a:r>
          </a:p>
          <a:p>
            <a:r>
              <a:rPr lang="hr-HR" b="1" dirty="0">
                <a:latin typeface="Roboto" panose="02000000000000000000" pitchFamily="2" charset="0"/>
              </a:rPr>
              <a:t>Snižene su MMF-ove nove p</a:t>
            </a:r>
            <a:r>
              <a:rPr lang="hr-HR" b="1" i="0" dirty="0">
                <a:effectLst/>
                <a:latin typeface="Roboto" panose="02000000000000000000" pitchFamily="2" charset="0"/>
              </a:rPr>
              <a:t>rojekcije rasta BDP-a za europodručje </a:t>
            </a:r>
            <a:r>
              <a:rPr lang="hr-HR" i="0" dirty="0">
                <a:effectLst/>
                <a:latin typeface="Roboto" panose="02000000000000000000" pitchFamily="2" charset="0"/>
              </a:rPr>
              <a:t>u 2024. te posebno za </a:t>
            </a:r>
            <a:r>
              <a:rPr lang="hr-HR" b="1" i="0" dirty="0">
                <a:effectLst/>
                <a:latin typeface="Roboto" panose="02000000000000000000" pitchFamily="2" charset="0"/>
              </a:rPr>
              <a:t>Njemačku</a:t>
            </a:r>
            <a:r>
              <a:rPr lang="hr-HR" i="0" dirty="0">
                <a:effectLst/>
                <a:latin typeface="Roboto" panose="02000000000000000000" pitchFamily="2" charset="0"/>
              </a:rPr>
              <a:t>, Francusku i Španjolsku. </a:t>
            </a:r>
          </a:p>
          <a:p>
            <a:pPr marL="0" indent="0">
              <a:buNone/>
            </a:pPr>
            <a:endParaRPr lang="hr-HR" b="1" i="0" dirty="0">
              <a:effectLst/>
              <a:latin typeface="Roboto" panose="02000000000000000000" pitchFamily="2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49909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5B83BA-D514-518D-5B98-6C6AFC1B4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066" y="839976"/>
            <a:ext cx="10643414" cy="55602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CB8D26-BF48-0B23-C2DE-4C4BEE7DAB39}"/>
              </a:ext>
            </a:extLst>
          </p:cNvPr>
          <p:cNvSpPr txBox="1"/>
          <p:nvPr/>
        </p:nvSpPr>
        <p:spPr>
          <a:xfrm>
            <a:off x="3525520" y="316756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003299"/>
                </a:solidFill>
                <a:effectLst/>
                <a:latin typeface="Open Sans" panose="020B0606030504020204" pitchFamily="34" charset="0"/>
              </a:rPr>
              <a:t>Euro area real GDP growth</a:t>
            </a:r>
            <a:endParaRPr lang="hr-HR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9C874C-A1FA-DCAF-6FB0-7D21AB12DA49}"/>
              </a:ext>
            </a:extLst>
          </p:cNvPr>
          <p:cNvSpPr txBox="1"/>
          <p:nvPr/>
        </p:nvSpPr>
        <p:spPr>
          <a:xfrm>
            <a:off x="8638539" y="5168315"/>
            <a:ext cx="23241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Izvor: </a:t>
            </a:r>
          </a:p>
          <a:p>
            <a:r>
              <a:rPr lang="hr-HR" dirty="0"/>
              <a:t>ECB, prosinac 2023.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7C4D1E-8204-CAAC-738C-D5ED57FB3410}"/>
              </a:ext>
            </a:extLst>
          </p:cNvPr>
          <p:cNvSpPr txBox="1"/>
          <p:nvPr/>
        </p:nvSpPr>
        <p:spPr>
          <a:xfrm>
            <a:off x="6138773" y="901531"/>
            <a:ext cx="4111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>
                <a:solidFill>
                  <a:srgbClr val="FF0000"/>
                </a:solidFill>
              </a:rPr>
              <a:t>Desetljeće stagnacije (M.I.)</a:t>
            </a:r>
          </a:p>
        </p:txBody>
      </p:sp>
    </p:spTree>
    <p:extLst>
      <p:ext uri="{BB962C8B-B14F-4D97-AF65-F5344CB8AC3E}">
        <p14:creationId xmlns:p14="http://schemas.microsoft.com/office/powerpoint/2010/main" val="853942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2830</TotalTime>
  <Words>3041</Words>
  <Application>Microsoft Office PowerPoint</Application>
  <PresentationFormat>Widescreen</PresentationFormat>
  <Paragraphs>655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Calibri</vt:lpstr>
      <vt:lpstr>Calibri Light</vt:lpstr>
      <vt:lpstr>Open Sans</vt:lpstr>
      <vt:lpstr>Roboto</vt:lpstr>
      <vt:lpstr>Office Theme</vt:lpstr>
      <vt:lpstr>MAKROEKONOMSKO OKRUŽENJE I IZVOZ</vt:lpstr>
      <vt:lpstr>Globalno okruženje</vt:lpstr>
      <vt:lpstr>PowerPoint Presentation</vt:lpstr>
      <vt:lpstr>PowerPoint Presentation</vt:lpstr>
      <vt:lpstr>PowerPoint Presentation</vt:lpstr>
      <vt:lpstr>PowerPoint Presentation</vt:lpstr>
      <vt:lpstr>Indeksi poslovnog i potrošačkog optimizma za Hrvatsku u siječnju 2024.</vt:lpstr>
      <vt:lpstr>Uzlet se ne događa istom dinamikom u svim regijama svijeta</vt:lpstr>
      <vt:lpstr>PowerPoint Presentation</vt:lpstr>
      <vt:lpstr>PowerPoint Presentation</vt:lpstr>
      <vt:lpstr>PowerPoint Presentation</vt:lpstr>
      <vt:lpstr>Njemačka</vt:lpstr>
      <vt:lpstr>PowerPoint Presentation</vt:lpstr>
      <vt:lpstr>PowerPoint Presentation</vt:lpstr>
      <vt:lpstr>PowerPoint Presentation</vt:lpstr>
      <vt:lpstr>Svjetska trgovina</vt:lpstr>
      <vt:lpstr>PowerPoint Presentation</vt:lpstr>
      <vt:lpstr>Rizik inflacije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Uvjeti financiranja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Zaokret u monetarnoj politici ECB-a?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Hvala na pozornosti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MAKROEKONOMSKO OKRUŽENJE I IZVOZ</dc:title>
  <dc:creator>Marijana Ivanov</dc:creator>
  <cp:lastModifiedBy>Ljiljana Habunek</cp:lastModifiedBy>
  <cp:revision>4</cp:revision>
  <dcterms:created xsi:type="dcterms:W3CDTF">2023-11-24T08:16:54Z</dcterms:created>
  <dcterms:modified xsi:type="dcterms:W3CDTF">2024-02-21T14:31:53Z</dcterms:modified>
</cp:coreProperties>
</file>